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Hin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 roundtripDataSignature="AMtx7miiYvxzxcrOidyPre5GOdKQoLr2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ind-regular.fntdata"/><Relationship Id="rId25" Type="http://schemas.openxmlformats.org/officeDocument/2006/relationships/font" Target="fonts/Roboto-boldItalic.fntdata"/><Relationship Id="rId28" Type="http://customschemas.google.com/relationships/presentationmetadata" Target="metadata"/><Relationship Id="rId27" Type="http://schemas.openxmlformats.org/officeDocument/2006/relationships/font" Target="fonts/Hin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2Mez9THUoyc" TargetMode="External"/><Relationship Id="rId3" Type="http://schemas.openxmlformats.org/officeDocument/2006/relationships/hyperlink" Target="https://youtu.be/ZLyGuVTH8sA"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feed/hashtag/?keywords=sensory&amp;highlightedUpdateUrns=urn%3Ali%3Aactivity%3A6692402068403052544" TargetMode="External"/><Relationship Id="rId3" Type="http://schemas.openxmlformats.org/officeDocument/2006/relationships/hyperlink" Target="https://www.linkedin.com/feed/hashtag/?keywords=neurodivergent&amp;highlightedUpdateUrns=urn%3Ali%3Aactivity%3A6692402068403052544" TargetMode="External"/><Relationship Id="rId4" Type="http://schemas.openxmlformats.org/officeDocument/2006/relationships/hyperlink" Target="https://lnkd.in/duUA7F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togetherautism.org.nz/"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chive.acas.org.uk/neurodiversity"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rsonneltoday.com/hr/neurodiversity-ignored-seven-10-employer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sz="1200"/>
              <a:t>Leena: </a:t>
            </a:r>
            <a:endParaRPr sz="1200"/>
          </a:p>
          <a:p>
            <a:pPr indent="-304800" lvl="0" marL="457200" rtl="0" algn="l">
              <a:spcBef>
                <a:spcPts val="0"/>
              </a:spcBef>
              <a:spcAft>
                <a:spcPts val="0"/>
              </a:spcAft>
              <a:buClr>
                <a:srgbClr val="000000"/>
              </a:buClr>
              <a:buSzPts val="1200"/>
              <a:buChar char="●"/>
            </a:pPr>
            <a:r>
              <a:rPr lang="en" sz="1200">
                <a:highlight>
                  <a:srgbClr val="FCFCFC"/>
                </a:highlight>
              </a:rPr>
              <a:t>H</a:t>
            </a:r>
            <a:r>
              <a:rPr lang="en" sz="1200">
                <a:highlight>
                  <a:srgbClr val="FCFCFC"/>
                </a:highlight>
              </a:rPr>
              <a:t>istorically, due to the lack of understanding from management, neurodiverse talent often had issues adjusting to the corporate work culture. </a:t>
            </a:r>
            <a:r>
              <a:rPr lang="en" sz="1200"/>
              <a:t>Neurodiversity awareness training in the workplace is a highly beneficial way to bridge the gap between the professional workforce and neurodivergent individuals.</a:t>
            </a:r>
            <a:endParaRPr sz="1200"/>
          </a:p>
          <a:p>
            <a:pPr indent="-304800" lvl="0" marL="457200" rtl="0" algn="l">
              <a:spcBef>
                <a:spcPts val="0"/>
              </a:spcBef>
              <a:spcAft>
                <a:spcPts val="0"/>
              </a:spcAft>
              <a:buClr>
                <a:schemeClr val="dk1"/>
              </a:buClr>
              <a:buSzPts val="1200"/>
              <a:buChar char="●"/>
            </a:pPr>
            <a:r>
              <a:rPr lang="en" sz="1200">
                <a:highlight>
                  <a:srgbClr val="F4F4F2"/>
                </a:highlight>
              </a:rPr>
              <a:t>Neurodiversity training programs help organizations attract, hire and retain talent that thinks differently. This training is highly beneficial because it educates employees and management about neurodiversity at work and how to create a more accepting, inclusive work environment so all members of the company can thrive.</a:t>
            </a:r>
            <a:endParaRPr sz="1200"/>
          </a:p>
          <a:p>
            <a:pPr indent="-304800" lvl="0" marL="457200" rtl="0" algn="l">
              <a:spcBef>
                <a:spcPts val="0"/>
              </a:spcBef>
              <a:spcAft>
                <a:spcPts val="0"/>
              </a:spcAft>
              <a:buClr>
                <a:srgbClr val="000000"/>
              </a:buClr>
              <a:buSzPts val="1200"/>
              <a:buChar char="●"/>
            </a:pPr>
            <a:r>
              <a:rPr lang="en" sz="1200"/>
              <a:t>With regards to training on Neurodiversity awareness, here are examples of training films we produced at the BBC including a 360 degree virtual reality immersive experience and various training workshops on Neurodiversity awareness. </a:t>
            </a:r>
            <a:r>
              <a:rPr lang="en" sz="1200"/>
              <a:t>The</a:t>
            </a:r>
            <a:r>
              <a:rPr lang="en" sz="1200"/>
              <a:t> films can be found on YouTube</a:t>
            </a:r>
            <a:endParaRPr sz="1200"/>
          </a:p>
          <a:p>
            <a:pPr indent="0" lvl="0" marL="158750" rtl="0" algn="l">
              <a:lnSpc>
                <a:spcPct val="100000"/>
              </a:lnSpc>
              <a:spcBef>
                <a:spcPts val="0"/>
              </a:spcBef>
              <a:spcAft>
                <a:spcPts val="0"/>
              </a:spcAft>
              <a:buSzPts val="1100"/>
              <a:buNone/>
            </a:pPr>
            <a:r>
              <a:t/>
            </a:r>
            <a:endParaRPr sz="1200"/>
          </a:p>
          <a:p>
            <a:pPr indent="0" lvl="0" marL="158750" rtl="0" algn="l">
              <a:lnSpc>
                <a:spcPct val="100000"/>
              </a:lnSpc>
              <a:spcBef>
                <a:spcPts val="0"/>
              </a:spcBef>
              <a:spcAft>
                <a:spcPts val="0"/>
              </a:spcAft>
              <a:buSzPts val="1100"/>
              <a:buNone/>
            </a:pPr>
            <a:r>
              <a:rPr lang="en"/>
              <a:t>ND Mode (YouTube) – 1</a:t>
            </a:r>
            <a:r>
              <a:rPr baseline="30000" lang="en"/>
              <a:t>st</a:t>
            </a:r>
            <a:r>
              <a:rPr lang="en"/>
              <a:t> Person film - </a:t>
            </a:r>
            <a:r>
              <a:rPr lang="en" u="sng">
                <a:solidFill>
                  <a:schemeClr val="hlink"/>
                </a:solidFill>
                <a:hlinkClick r:id="rId2"/>
              </a:rPr>
              <a:t>https://youtu.be/2Mez9THUoyc</a:t>
            </a:r>
            <a:r>
              <a:rPr lang="en"/>
              <a:t> </a:t>
            </a:r>
            <a:r>
              <a:rPr lang="en" sz="1050">
                <a:solidFill>
                  <a:srgbClr val="030303"/>
                </a:solidFill>
                <a:highlight>
                  <a:srgbClr val="F9F9F9"/>
                </a:highlight>
                <a:latin typeface="Roboto"/>
                <a:ea typeface="Roboto"/>
                <a:cs typeface="Roboto"/>
                <a:sym typeface="Roboto"/>
              </a:rPr>
              <a:t>This film takes the perspective of someone who is neurodivergent and allows the viewer to experience the physical and sensory challenges they would face in a typical day at work. The film employs an innovative gaming style to engage its audience in a creative way and increase awareness of these often misunderstood and misrepresented conditions.</a:t>
            </a:r>
            <a:endParaRPr/>
          </a:p>
          <a:p>
            <a:pPr indent="0" lvl="0" marL="158750" rtl="0" algn="l">
              <a:lnSpc>
                <a:spcPct val="100000"/>
              </a:lnSpc>
              <a:spcBef>
                <a:spcPts val="0"/>
              </a:spcBef>
              <a:spcAft>
                <a:spcPts val="0"/>
              </a:spcAft>
              <a:buSzPts val="1100"/>
              <a:buNone/>
            </a:pPr>
            <a:br>
              <a:rPr lang="en"/>
            </a:br>
            <a:r>
              <a:rPr lang="en"/>
              <a:t>ND Daze (YouTube) – 360VR experience - </a:t>
            </a:r>
            <a:r>
              <a:rPr lang="en" sz="1050" u="sng">
                <a:solidFill>
                  <a:srgbClr val="6611CC"/>
                </a:solidFill>
                <a:highlight>
                  <a:srgbClr val="FFFFFF"/>
                </a:highlight>
                <a:latin typeface="Roboto"/>
                <a:ea typeface="Roboto"/>
                <a:cs typeface="Roboto"/>
                <a:sym typeface="Roboto"/>
                <a:hlinkClick r:id="rId3"/>
              </a:rPr>
              <a:t>https://youtu.be/ZLyGuVTH8sA</a:t>
            </a:r>
            <a:endParaRPr sz="1800">
              <a:latin typeface="Roboto"/>
              <a:ea typeface="Roboto"/>
              <a:cs typeface="Roboto"/>
              <a:sym typeface="Roboto"/>
            </a:endParaRPr>
          </a:p>
          <a:p>
            <a:pPr indent="0" lvl="0" marL="158750" rtl="0" algn="l">
              <a:lnSpc>
                <a:spcPct val="100000"/>
              </a:lnSpc>
              <a:spcBef>
                <a:spcPts val="0"/>
              </a:spcBef>
              <a:spcAft>
                <a:spcPts val="0"/>
              </a:spcAft>
              <a:buSzPts val="1100"/>
              <a:buNone/>
            </a:pPr>
            <a:r>
              <a:t/>
            </a:r>
            <a:endParaRPr sz="1800">
              <a:latin typeface="Roboto"/>
              <a:ea typeface="Roboto"/>
              <a:cs typeface="Roboto"/>
              <a:sym typeface="Roboto"/>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br>
              <a:rPr lang="en"/>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Leena:</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None/>
            </a:pPr>
            <a:r>
              <a:rPr lang="en">
                <a:solidFill>
                  <a:schemeClr val="dk1"/>
                </a:solidFill>
              </a:rPr>
              <a:t>There are many adjustments an organisation can make with minimal or no financial cost.  Some examples of these adjustment are;</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chemeClr val="dk1"/>
                </a:solidFill>
              </a:rPr>
              <a:t>Explore Flexible working arrangements, such as start &amp; finish times or remote working to help avoid rush-hour for example, for people who are overwhelmed by noise and crowds;</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chemeClr val="dk1"/>
                </a:solidFill>
              </a:rPr>
              <a:t>Environmental flexibility – Consider how to adapt the office to better suit working preferences, quiet spaces when needing to concentrate on an important report for example, to overcome the drawbacks of open-plan offices and also offer options to work from home.</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chemeClr val="dk1"/>
                </a:solidFill>
              </a:rPr>
              <a:t>Feedback flexibility, or spending additional time on instructions and understanding communication preferences. This may seem unreasonable as it requires some extra time – but consider, would you consider it reasonable to spend additional time figuring out access into a building for an individual in a wheelchair? It is basically the same situation, we just don’t appreciate all accessibility needs.</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chemeClr val="dk1"/>
                </a:solidFill>
              </a:rPr>
              <a:t>Training flexibility – giving out handouts in advance, letting people know the structure of the training day in advance, ensuring there are plenty of breaks.</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chemeClr val="dk1"/>
                </a:solidFill>
              </a:rPr>
              <a:t>Provide assistive technology (such as speech-to-text or vice versa);</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chemeClr val="dk1"/>
                </a:solidFill>
              </a:rPr>
              <a:t>When team culture demonstrates psychological safety, the team members can bring their authentic selves to the workplace and flourish. Environment plays a big part in this as well as culture – the working environment can make a huge difference to someone’s ability to succeed.</a:t>
            </a:r>
            <a:endParaRPr>
              <a:solidFill>
                <a:schemeClr val="dk1"/>
              </a:solidFill>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rgbClr val="000000"/>
              </a:buClr>
              <a:buSzPts val="1100"/>
              <a:buFont typeface="Arial"/>
              <a:buNone/>
            </a:pPr>
            <a:r>
              <a:t/>
            </a:r>
            <a:endParaRPr/>
          </a:p>
        </p:txBody>
      </p:sp>
      <p:sp>
        <p:nvSpPr>
          <p:cNvPr id="247" name="Google Shape;247;p1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rgbClr val="000000"/>
              </a:buClr>
              <a:buSzPts val="1100"/>
              <a:buFont typeface="Arial"/>
              <a:buNone/>
            </a:pPr>
            <a:r>
              <a:rPr lang="en"/>
              <a:t>Leena: </a:t>
            </a:r>
            <a:endParaRPr/>
          </a:p>
          <a:p>
            <a:pPr indent="0" lvl="0" marL="139700" marR="0" rtl="0" algn="l">
              <a:lnSpc>
                <a:spcPct val="100000"/>
              </a:lnSpc>
              <a:spcBef>
                <a:spcPts val="0"/>
              </a:spcBef>
              <a:spcAft>
                <a:spcPts val="0"/>
              </a:spcAft>
              <a:buClr>
                <a:srgbClr val="000000"/>
              </a:buClr>
              <a:buSzPts val="1100"/>
              <a:buFont typeface="Arial"/>
              <a:buNone/>
            </a:pPr>
            <a:r>
              <a:t/>
            </a:r>
            <a:endParaRPr/>
          </a:p>
          <a:p>
            <a:pPr indent="0" lvl="0" marL="139700" marR="0" rtl="0" algn="l">
              <a:lnSpc>
                <a:spcPct val="100000"/>
              </a:lnSpc>
              <a:spcBef>
                <a:spcPts val="0"/>
              </a:spcBef>
              <a:spcAft>
                <a:spcPts val="0"/>
              </a:spcAft>
              <a:buClr>
                <a:srgbClr val="000000"/>
              </a:buClr>
              <a:buSzPts val="1100"/>
              <a:buFont typeface="Arial"/>
              <a:buNone/>
            </a:pPr>
            <a:r>
              <a:rPr lang="en">
                <a:solidFill>
                  <a:schemeClr val="dk1"/>
                </a:solidFill>
                <a:highlight>
                  <a:srgbClr val="FFFFFF"/>
                </a:highlight>
              </a:rPr>
              <a:t>As part of the BBC's mission to help create neuro-inclusive workspaces, we’re pleased to share our design checklist which considers different </a:t>
            </a:r>
            <a:r>
              <a:rPr lang="en">
                <a:solidFill>
                  <a:srgbClr val="665ED0"/>
                </a:solidFill>
                <a:highlight>
                  <a:srgbClr val="FFFFFF"/>
                </a:highlight>
                <a:uFill>
                  <a:noFill/>
                </a:uFill>
                <a:hlinkClick r:id="rId2"/>
              </a:rPr>
              <a:t>#sensory</a:t>
            </a:r>
            <a:r>
              <a:rPr lang="en">
                <a:solidFill>
                  <a:schemeClr val="dk1"/>
                </a:solidFill>
                <a:highlight>
                  <a:srgbClr val="FFFFFF"/>
                </a:highlight>
              </a:rPr>
              <a:t> responses to an environment experienced by many people especially </a:t>
            </a:r>
            <a:r>
              <a:rPr lang="en">
                <a:solidFill>
                  <a:srgbClr val="665ED0"/>
                </a:solidFill>
                <a:highlight>
                  <a:srgbClr val="FFFFFF"/>
                </a:highlight>
                <a:uFill>
                  <a:noFill/>
                </a:uFill>
                <a:hlinkClick r:id="rId3"/>
              </a:rPr>
              <a:t>#neurodivergent</a:t>
            </a:r>
            <a:r>
              <a:rPr lang="en">
                <a:solidFill>
                  <a:schemeClr val="dk1"/>
                </a:solidFill>
                <a:highlight>
                  <a:srgbClr val="FFFFFF"/>
                </a:highlight>
              </a:rPr>
              <a:t> individuals. In the same way that workspaces are usually audited to consider physical accessibility, this toolkit will help inform adjustments required to support Neurodiverse communities, moving toward creating Universal Environments – those that meet everyone’s needs. </a:t>
            </a:r>
            <a:r>
              <a:rPr lang="en" u="sng">
                <a:solidFill>
                  <a:srgbClr val="544BC2"/>
                </a:solidFill>
                <a:highlight>
                  <a:srgbClr val="FFFFFF"/>
                </a:highlight>
                <a:hlinkClick r:id="rId4"/>
              </a:rPr>
              <a:t>https://lnkd.in/duUA7FS</a:t>
            </a:r>
            <a:endParaRPr/>
          </a:p>
          <a:p>
            <a:pPr indent="0" lvl="0" marL="139700" marR="0" rtl="0" algn="l">
              <a:lnSpc>
                <a:spcPct val="100000"/>
              </a:lnSpc>
              <a:spcBef>
                <a:spcPts val="0"/>
              </a:spcBef>
              <a:spcAft>
                <a:spcPts val="0"/>
              </a:spcAft>
              <a:buClr>
                <a:srgbClr val="000000"/>
              </a:buClr>
              <a:buSzPts val="1100"/>
              <a:buFont typeface="Arial"/>
              <a:buNone/>
            </a:pPr>
            <a:r>
              <a:t/>
            </a:r>
            <a:endParaRPr/>
          </a:p>
          <a:p>
            <a:pPr indent="0" lvl="0" marL="139700" rtl="0" algn="l">
              <a:spcBef>
                <a:spcPts val="0"/>
              </a:spcBef>
              <a:spcAft>
                <a:spcPts val="0"/>
              </a:spcAft>
              <a:buClr>
                <a:schemeClr val="dk1"/>
              </a:buClr>
              <a:buSzPts val="1100"/>
              <a:buFont typeface="Arial"/>
              <a:buNone/>
            </a:pPr>
            <a:r>
              <a:rPr lang="en">
                <a:solidFill>
                  <a:schemeClr val="dk1"/>
                </a:solidFill>
              </a:rPr>
              <a:t>The </a:t>
            </a:r>
            <a:r>
              <a:rPr lang="en">
                <a:solidFill>
                  <a:schemeClr val="dk1"/>
                </a:solidFill>
              </a:rPr>
              <a:t>BBC’s Cardiff HQ building considers neurodiversity in the working environment by creating an inclusive workplace. We are taking this seriously and we now have a new building that included cognitive accessibility in its design brief is not just a world first, but a huge step toward building for the workforce of the future…</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i="0" u="none" cap="none" strike="noStrike">
              <a:solidFill>
                <a:srgbClr val="000000"/>
              </a:solidFill>
            </a:endParaRPr>
          </a:p>
          <a:p>
            <a:pPr indent="0" lvl="0" marL="13970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In this building design project we thought about how people with neurodivergent conditions</a:t>
            </a:r>
            <a:r>
              <a:rPr lang="en"/>
              <a:t> </a:t>
            </a:r>
            <a:r>
              <a:rPr b="0" i="0" lang="en" sz="1100" u="none" cap="none" strike="noStrike">
                <a:solidFill>
                  <a:srgbClr val="000000"/>
                </a:solidFill>
                <a:latin typeface="Arial"/>
                <a:ea typeface="Arial"/>
                <a:cs typeface="Arial"/>
                <a:sym typeface="Arial"/>
              </a:rPr>
              <a:t>experience space – with different perceptions, memory processes and judgements of time and distance. This set a trajectory for the project that was based on understanding physical and neurological diverse needs of individuals –  many of which had not been fully addressed before.</a:t>
            </a:r>
            <a:endParaRPr/>
          </a:p>
          <a:p>
            <a:pPr indent="0" lvl="0" marL="13970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Creating spaces that are sensitive to neurodiversity does not mean compromising on design quality or adding a cost premium to the project. We wanted to create energetic, colourful and collaborative spaces that were nevertheless sensitive to neurodiversity. </a:t>
            </a:r>
            <a:endParaRPr/>
          </a:p>
          <a:p>
            <a:pPr indent="-298450" lvl="0" marL="457200" rtl="0" algn="l">
              <a:lnSpc>
                <a:spcPct val="100000"/>
              </a:lnSpc>
              <a:spcBef>
                <a:spcPts val="0"/>
              </a:spcBef>
              <a:spcAft>
                <a:spcPts val="0"/>
              </a:spcAft>
              <a:buSzPts val="1100"/>
              <a:buChar char="●"/>
            </a:pPr>
            <a:r>
              <a:rPr lang="en"/>
              <a:t>BBC CAPE’s sensory </a:t>
            </a:r>
            <a:r>
              <a:rPr b="0" i="0" lang="en" sz="1100" u="none" cap="none" strike="noStrike">
                <a:solidFill>
                  <a:srgbClr val="000000"/>
                </a:solidFill>
                <a:latin typeface="Arial"/>
                <a:ea typeface="Arial"/>
                <a:cs typeface="Arial"/>
                <a:sym typeface="Arial"/>
              </a:rPr>
              <a:t>toolkit helped examine many different elements of the design, including: how landmarks, colour and texture can assist way-finding; using the right colours and contrasts in the manifestations, fabrics and flooring; and training the reception staff to help all people use the building. </a:t>
            </a:r>
            <a:endParaRPr/>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Perhaps one of the simplest and most impactful changes we made was with lighting. Flickering lights are commonplace in office environments and can be a major hindrance. Non-flickering LED lamps and a drop in lighting levels evoke a more comfortable and domestic feel. </a:t>
            </a:r>
            <a:endParaRPr/>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These elements are complemented by a thoughtful range of spaces that recognise open-plan environments cannot work for everyone all of the time (hot deskin</a:t>
            </a:r>
            <a:r>
              <a:rPr lang="en"/>
              <a:t>g is not ideal for a lot of ND people)</a:t>
            </a:r>
            <a:r>
              <a:rPr b="0" i="0" lang="en" sz="1100" u="none" cap="none" strike="noStrike">
                <a:solidFill>
                  <a:srgbClr val="000000"/>
                </a:solidFill>
                <a:latin typeface="Arial"/>
                <a:ea typeface="Arial"/>
                <a:cs typeface="Arial"/>
                <a:sym typeface="Arial"/>
              </a:rPr>
              <a:t>. In the new Cardiff building, you can </a:t>
            </a:r>
            <a:r>
              <a:rPr lang="en"/>
              <a:t>find </a:t>
            </a:r>
            <a:r>
              <a:rPr b="0" i="0" lang="en" sz="1100" u="none" cap="none" strike="noStrike">
                <a:solidFill>
                  <a:srgbClr val="000000"/>
                </a:solidFill>
                <a:latin typeface="Arial"/>
                <a:ea typeface="Arial"/>
                <a:cs typeface="Arial"/>
                <a:sym typeface="Arial"/>
              </a:rPr>
              <a:t>quiet and calm spaces throughout the floor</a:t>
            </a:r>
            <a:r>
              <a:rPr lang="en"/>
              <a:t> levels</a:t>
            </a:r>
            <a:r>
              <a:rPr b="0" i="0" lang="en" sz="1100" u="none" cap="none" strike="noStrike">
                <a:solidFill>
                  <a:srgbClr val="000000"/>
                </a:solidFill>
                <a:latin typeface="Arial"/>
                <a:ea typeface="Arial"/>
                <a:cs typeface="Arial"/>
                <a:sym typeface="Arial"/>
              </a:rPr>
              <a:t> </a:t>
            </a:r>
            <a:r>
              <a:rPr lang="en"/>
              <a:t>- </a:t>
            </a:r>
            <a:r>
              <a:rPr b="0" i="0" lang="en" sz="1100" u="none" cap="none" strike="noStrike">
                <a:solidFill>
                  <a:srgbClr val="000000"/>
                </a:solidFill>
                <a:latin typeface="Arial"/>
                <a:ea typeface="Arial"/>
                <a:cs typeface="Arial"/>
                <a:sym typeface="Arial"/>
              </a:rPr>
              <a:t>used for focused work, allowing people to get away from the noise and hubbub and select the work settings best for them. </a:t>
            </a:r>
            <a:endParaRPr/>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The specific design features promote </a:t>
            </a:r>
            <a:r>
              <a:rPr lang="en"/>
              <a:t>a </a:t>
            </a:r>
            <a:r>
              <a:rPr b="0" i="0" lang="en" sz="1100" u="none" cap="none" strike="noStrike">
                <a:solidFill>
                  <a:srgbClr val="000000"/>
                </a:solidFill>
                <a:latin typeface="Arial"/>
                <a:ea typeface="Arial"/>
                <a:cs typeface="Arial"/>
                <a:sym typeface="Arial"/>
              </a:rPr>
              <a:t>level of inclusivity as we found that by</a:t>
            </a:r>
            <a:r>
              <a:rPr lang="en"/>
              <a:t> considering neurodiversity in design we catered for everyone. </a:t>
            </a:r>
            <a:r>
              <a:rPr b="0" i="0" lang="en" sz="1100" u="none" cap="none" strike="noStrike">
                <a:solidFill>
                  <a:srgbClr val="000000"/>
                </a:solidFill>
                <a:latin typeface="Arial"/>
                <a:ea typeface="Arial"/>
                <a:cs typeface="Arial"/>
                <a:sym typeface="Arial"/>
              </a:rPr>
              <a:t>This intrinsic approach does not only create a fairer environment but also allows an organisation to maximise the potential of two key investments – people and pr</a:t>
            </a:r>
            <a:r>
              <a:rPr lang="en"/>
              <a:t>operty. As we think about redesigning office spaces to adjust to the impact of Covid19 we can use the opportunity to create more inclusive spaces.</a:t>
            </a:r>
            <a:endParaRPr/>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With wellbeing in the workplace now higher on the agenda, as well as a growing acknowledgement that one-size-does-not-fit-all in a productive office, it’s up to us to continue to keep thinking about what makes a building inclusive.</a:t>
            </a:r>
            <a:endParaRPr/>
          </a:p>
          <a:p>
            <a:pPr indent="0" lvl="0" marL="1397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139700" rtl="0" algn="l">
              <a:lnSpc>
                <a:spcPct val="100000"/>
              </a:lnSpc>
              <a:spcBef>
                <a:spcPts val="0"/>
              </a:spcBef>
              <a:spcAft>
                <a:spcPts val="0"/>
              </a:spcAft>
              <a:buSzPts val="1100"/>
              <a:buNone/>
            </a:pPr>
            <a:r>
              <a:t/>
            </a:r>
            <a:endParaRPr/>
          </a:p>
          <a:p>
            <a:pPr indent="0" lvl="0" marL="139700" rtl="0" algn="l">
              <a:lnSpc>
                <a:spcPct val="100000"/>
              </a:lnSpc>
              <a:spcBef>
                <a:spcPts val="0"/>
              </a:spcBef>
              <a:spcAft>
                <a:spcPts val="0"/>
              </a:spcAft>
              <a:buSzPts val="1400"/>
              <a:buNone/>
            </a:pPr>
            <a:r>
              <a:t/>
            </a:r>
            <a:endParaRPr/>
          </a:p>
          <a:p>
            <a:pPr indent="0" lvl="0" marL="139700" rtl="0" algn="l">
              <a:lnSpc>
                <a:spcPct val="100000"/>
              </a:lnSpc>
              <a:spcBef>
                <a:spcPts val="0"/>
              </a:spcBef>
              <a:spcAft>
                <a:spcPts val="0"/>
              </a:spcAft>
              <a:buSzPts val="1400"/>
              <a:buNone/>
            </a:pPr>
            <a:r>
              <a:t/>
            </a:r>
            <a:endParaRPr/>
          </a:p>
        </p:txBody>
      </p:sp>
      <p:sp>
        <p:nvSpPr>
          <p:cNvPr id="254" name="Google Shape;254;p1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rPr lang="en"/>
              <a:t>Leena:</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en"/>
              <a:t>Neurodivergent people are assets not problems. </a:t>
            </a:r>
            <a:endParaRPr/>
          </a:p>
          <a:p>
            <a:pPr indent="-317500" lvl="0" marL="457200" marR="0" rtl="0" algn="l">
              <a:lnSpc>
                <a:spcPct val="100000"/>
              </a:lnSpc>
              <a:spcBef>
                <a:spcPts val="0"/>
              </a:spcBef>
              <a:spcAft>
                <a:spcPts val="0"/>
              </a:spcAft>
              <a:buClr>
                <a:srgbClr val="000000"/>
              </a:buClr>
              <a:buSzPts val="1400"/>
              <a:buFont typeface="Arial"/>
              <a:buChar char="●"/>
            </a:pPr>
            <a:r>
              <a:rPr lang="en"/>
              <a:t>We have to realise our future is in harnessing our creativity, our diversity of thought, our ability to consider the impossible – our creativity, imagination, dreams</a:t>
            </a:r>
            <a:endParaRPr/>
          </a:p>
          <a:p>
            <a:pPr indent="-317500" lvl="0" marL="457200" marR="0" rtl="0" algn="l">
              <a:lnSpc>
                <a:spcPct val="100000"/>
              </a:lnSpc>
              <a:spcBef>
                <a:spcPts val="0"/>
              </a:spcBef>
              <a:spcAft>
                <a:spcPts val="0"/>
              </a:spcAft>
              <a:buClr>
                <a:srgbClr val="000000"/>
              </a:buClr>
              <a:buSzPts val="1400"/>
              <a:buFont typeface="Arial"/>
              <a:buChar char="●"/>
            </a:pPr>
            <a:r>
              <a:rPr lang="en"/>
              <a:t>Conventional doesn’t work anymore.  It’s not just about change, we need to evolve our expectations– rewire our conventional thinking.</a:t>
            </a:r>
            <a:endParaRPr/>
          </a:p>
          <a:p>
            <a:pPr indent="-317500" lvl="0" marL="457200" marR="0" rtl="0" algn="l">
              <a:lnSpc>
                <a:spcPct val="100000"/>
              </a:lnSpc>
              <a:spcBef>
                <a:spcPts val="0"/>
              </a:spcBef>
              <a:spcAft>
                <a:spcPts val="0"/>
              </a:spcAft>
              <a:buClr>
                <a:srgbClr val="000000"/>
              </a:buClr>
              <a:buSzPts val="1400"/>
              <a:buFont typeface="Arial"/>
              <a:buChar char="●"/>
            </a:pPr>
            <a:r>
              <a:rPr lang="en"/>
              <a:t>But, if we embrace this new way of thinking, our neurodiversity, it will help us refocus on those skills that make us human.</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400"/>
              <a:buNone/>
            </a:pPr>
            <a:r>
              <a:t/>
            </a:r>
            <a:endParaRPr/>
          </a:p>
        </p:txBody>
      </p:sp>
      <p:sp>
        <p:nvSpPr>
          <p:cNvPr id="264" name="Google Shape;264;p1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lang="en"/>
              <a:t>Rin:</a:t>
            </a:r>
            <a:endParaRPr/>
          </a:p>
          <a:p>
            <a:pPr indent="-298450" lvl="0" marL="457200" rtl="0" algn="l">
              <a:spcBef>
                <a:spcPts val="0"/>
              </a:spcBef>
              <a:spcAft>
                <a:spcPts val="0"/>
              </a:spcAft>
              <a:buSzPts val="1100"/>
              <a:buChar char="●"/>
            </a:pPr>
            <a:r>
              <a:rPr lang="en"/>
              <a:t>Maori word for #autism is #TAKIWATANGA which means "in his/her/their own time and space”, coined by Keri Opai  for Māori language use in the Mental Health, Addiction and Disability sectors, for a project called ‘Te Reo Hāpai – The Language of Enrichment.’, learn more by visiting </a:t>
            </a:r>
            <a:r>
              <a:rPr lang="en" u="sng">
                <a:solidFill>
                  <a:schemeClr val="hlink"/>
                </a:solidFill>
                <a:hlinkClick r:id="rId2"/>
              </a:rPr>
              <a:t>https://www.altogetherautism.org.nz/</a:t>
            </a:r>
            <a:endParaRPr/>
          </a:p>
          <a:p>
            <a:pPr indent="-298450" lvl="0" marL="457200" marR="0" rtl="0" algn="l">
              <a:lnSpc>
                <a:spcPct val="100000"/>
              </a:lnSpc>
              <a:spcBef>
                <a:spcPts val="0"/>
              </a:spcBef>
              <a:spcAft>
                <a:spcPts val="0"/>
              </a:spcAft>
              <a:buSzPts val="1100"/>
              <a:buChar char="●"/>
            </a:pPr>
            <a:r>
              <a:rPr lang="en"/>
              <a:t>Rin spent four years living in New Zealand and is a permanent NZ resident married to a Kiwi citizen, so seeing this is great for </a:t>
            </a:r>
            <a:r>
              <a:rPr lang="en">
                <a:extLst>
                  <a:ext uri="http://customooxmlschemas.google.com/">
                    <go:slidesCustomData xmlns:go="http://customooxmlschemas.google.com/" textRoundtripDataId="0"/>
                  </a:ext>
                </a:extLst>
              </a:rPr>
              <a:t>them</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
        <p:nvSpPr>
          <p:cNvPr id="270" name="Google Shape;270;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rgbClr val="000000"/>
              </a:buClr>
              <a:buSzPts val="1400"/>
              <a:buFont typeface="Arial"/>
              <a:buNone/>
            </a:pPr>
            <a:r>
              <a:rPr lang="en"/>
              <a:t>Leena &amp; Rin – final thoughts </a:t>
            </a:r>
            <a:endParaRPr/>
          </a:p>
          <a:p>
            <a:pPr indent="0" lvl="0" marL="139700" marR="0" rtl="0" algn="l">
              <a:lnSpc>
                <a:spcPct val="100000"/>
              </a:lnSpc>
              <a:spcBef>
                <a:spcPts val="0"/>
              </a:spcBef>
              <a:spcAft>
                <a:spcPts val="0"/>
              </a:spcAft>
              <a:buClr>
                <a:srgbClr val="000000"/>
              </a:buClr>
              <a:buSzPts val="1400"/>
              <a:buFont typeface="Arial"/>
              <a:buNone/>
            </a:pPr>
            <a:r>
              <a:t/>
            </a:r>
            <a:endParaRPr/>
          </a:p>
          <a:p>
            <a:pPr indent="0" lvl="0" marL="139700" marR="0" rtl="0" algn="l">
              <a:lnSpc>
                <a:spcPct val="100000"/>
              </a:lnSpc>
              <a:spcBef>
                <a:spcPts val="0"/>
              </a:spcBef>
              <a:spcAft>
                <a:spcPts val="0"/>
              </a:spcAft>
              <a:buClr>
                <a:srgbClr val="000000"/>
              </a:buClr>
              <a:buSzPts val="1400"/>
              <a:buFont typeface="Arial"/>
              <a:buNone/>
            </a:pPr>
            <a:r>
              <a:rPr lang="en"/>
              <a:t>What can you do? </a:t>
            </a:r>
            <a:endParaRPr/>
          </a:p>
          <a:p>
            <a:pPr indent="-317500" lvl="0" marL="457200" marR="0" rtl="0" algn="l">
              <a:lnSpc>
                <a:spcPct val="100000"/>
              </a:lnSpc>
              <a:spcBef>
                <a:spcPts val="0"/>
              </a:spcBef>
              <a:spcAft>
                <a:spcPts val="0"/>
              </a:spcAft>
              <a:buClr>
                <a:srgbClr val="000000"/>
              </a:buClr>
              <a:buSzPts val="1400"/>
              <a:buFont typeface="Arial"/>
              <a:buChar char="●"/>
            </a:pPr>
            <a:r>
              <a:rPr lang="en"/>
              <a:t>Training – Educate staff by learning from your neurodivergent colleagues </a:t>
            </a:r>
            <a:endParaRPr/>
          </a:p>
          <a:p>
            <a:pPr indent="-317500" lvl="0" marL="457200" marR="0" rtl="0" algn="l">
              <a:lnSpc>
                <a:spcPct val="100000"/>
              </a:lnSpc>
              <a:spcBef>
                <a:spcPts val="0"/>
              </a:spcBef>
              <a:spcAft>
                <a:spcPts val="0"/>
              </a:spcAft>
              <a:buClr>
                <a:srgbClr val="000000"/>
              </a:buClr>
              <a:buSzPts val="1400"/>
              <a:buFont typeface="Arial"/>
              <a:buChar char="●"/>
            </a:pPr>
            <a:r>
              <a:rPr lang="en"/>
              <a:t>Dispel the myths and stigmas. Avoid misunderstandings, remove the unconscious bias.</a:t>
            </a:r>
            <a:endParaRPr/>
          </a:p>
          <a:p>
            <a:pPr indent="-317500" lvl="0" marL="457200" marR="0" rtl="0" algn="l">
              <a:lnSpc>
                <a:spcPct val="100000"/>
              </a:lnSpc>
              <a:spcBef>
                <a:spcPts val="0"/>
              </a:spcBef>
              <a:spcAft>
                <a:spcPts val="0"/>
              </a:spcAft>
              <a:buClr>
                <a:srgbClr val="000000"/>
              </a:buClr>
              <a:buSzPts val="1400"/>
              <a:buFont typeface="Arial"/>
              <a:buChar char="●"/>
            </a:pPr>
            <a:r>
              <a:rPr lang="en"/>
              <a:t>Become more accepting of different communication and thinking styles</a:t>
            </a:r>
            <a:endParaRPr/>
          </a:p>
          <a:p>
            <a:pPr indent="-317500" lvl="0" marL="457200" marR="0" rtl="0" algn="l">
              <a:lnSpc>
                <a:spcPct val="100000"/>
              </a:lnSpc>
              <a:spcBef>
                <a:spcPts val="0"/>
              </a:spcBef>
              <a:spcAft>
                <a:spcPts val="0"/>
              </a:spcAft>
              <a:buClr>
                <a:srgbClr val="000000"/>
              </a:buClr>
              <a:buSzPts val="1400"/>
              <a:buFont typeface="Arial"/>
              <a:buChar char="●"/>
            </a:pPr>
            <a:r>
              <a:rPr lang="en"/>
              <a:t>Re-engage with the human skills of management – empathy (EQ) and Communication/active listening </a:t>
            </a:r>
            <a:endParaRPr/>
          </a:p>
          <a:p>
            <a:pPr indent="-317500" lvl="0" marL="457200" marR="0" rtl="0" algn="l">
              <a:lnSpc>
                <a:spcPct val="100000"/>
              </a:lnSpc>
              <a:spcBef>
                <a:spcPts val="0"/>
              </a:spcBef>
              <a:spcAft>
                <a:spcPts val="0"/>
              </a:spcAft>
              <a:buClr>
                <a:srgbClr val="000000"/>
              </a:buClr>
              <a:buSzPts val="1400"/>
              <a:buFont typeface="Arial"/>
              <a:buChar char="●"/>
            </a:pPr>
            <a:r>
              <a:rPr lang="en"/>
              <a:t>360 mentoring - Line managers &amp; team leaders benefit from this</a:t>
            </a:r>
            <a:endParaRPr/>
          </a:p>
          <a:p>
            <a:pPr indent="-317500" lvl="0" marL="457200" marR="0" rtl="0" algn="l">
              <a:lnSpc>
                <a:spcPct val="100000"/>
              </a:lnSpc>
              <a:spcBef>
                <a:spcPts val="0"/>
              </a:spcBef>
              <a:spcAft>
                <a:spcPts val="0"/>
              </a:spcAft>
              <a:buClr>
                <a:srgbClr val="000000"/>
              </a:buClr>
              <a:buSzPts val="1400"/>
              <a:buFont typeface="Arial"/>
              <a:buChar char="●"/>
            </a:pPr>
            <a:r>
              <a:rPr lang="en"/>
              <a:t>Get to know your ND colleagues in an environment they feel safe and comfortable in – think about the design of the environment – is it ND-friendly. </a:t>
            </a:r>
            <a:endParaRPr/>
          </a:p>
          <a:p>
            <a:pPr indent="-317500" lvl="0" marL="457200" marR="0" rtl="0" algn="l">
              <a:lnSpc>
                <a:spcPct val="100000"/>
              </a:lnSpc>
              <a:spcBef>
                <a:spcPts val="0"/>
              </a:spcBef>
              <a:spcAft>
                <a:spcPts val="0"/>
              </a:spcAft>
              <a:buClr>
                <a:srgbClr val="000000"/>
              </a:buClr>
              <a:buSzPts val="1400"/>
              <a:buFont typeface="Arial"/>
              <a:buChar char="●"/>
            </a:pPr>
            <a:r>
              <a:rPr lang="en"/>
              <a:t>Be open to change </a:t>
            </a:r>
            <a:endParaRPr/>
          </a:p>
          <a:p>
            <a:pPr indent="-317500" lvl="0" marL="457200" marR="0" rtl="0" algn="l">
              <a:lnSpc>
                <a:spcPct val="100000"/>
              </a:lnSpc>
              <a:spcBef>
                <a:spcPts val="0"/>
              </a:spcBef>
              <a:spcAft>
                <a:spcPts val="0"/>
              </a:spcAft>
              <a:buClr>
                <a:srgbClr val="000000"/>
              </a:buClr>
              <a:buSzPts val="1400"/>
              <a:buFont typeface="Arial"/>
              <a:buChar char="●"/>
            </a:pPr>
            <a:r>
              <a:rPr lang="en"/>
              <a:t>Be mindful of Neurodiversity in the recruitment process. Reduce focus on “cultural fit” and social aptitude tests.</a:t>
            </a:r>
            <a:endParaRPr/>
          </a:p>
          <a:p>
            <a:pPr indent="-317500" lvl="0" marL="457200" marR="0" rtl="0" algn="l">
              <a:lnSpc>
                <a:spcPct val="100000"/>
              </a:lnSpc>
              <a:spcBef>
                <a:spcPts val="0"/>
              </a:spcBef>
              <a:spcAft>
                <a:spcPts val="0"/>
              </a:spcAft>
              <a:buClr>
                <a:srgbClr val="000000"/>
              </a:buClr>
              <a:buSzPts val="1400"/>
              <a:buFont typeface="Arial"/>
              <a:buChar char="●"/>
            </a:pPr>
            <a:r>
              <a:rPr lang="en"/>
              <a:t>Be flexible and make adjustments</a:t>
            </a:r>
            <a:endParaRPr/>
          </a:p>
          <a:p>
            <a:pPr indent="-317500" lvl="0" marL="457200" marR="0" rtl="0" algn="l">
              <a:lnSpc>
                <a:spcPct val="100000"/>
              </a:lnSpc>
              <a:spcBef>
                <a:spcPts val="0"/>
              </a:spcBef>
              <a:spcAft>
                <a:spcPts val="0"/>
              </a:spcAft>
              <a:buClr>
                <a:srgbClr val="000000"/>
              </a:buClr>
              <a:buSzPts val="1400"/>
              <a:buFont typeface="Arial"/>
              <a:buChar char="●"/>
            </a:pPr>
            <a:r>
              <a:rPr lang="en"/>
              <a:t>Explain how people will be supported</a:t>
            </a:r>
            <a:endParaRPr/>
          </a:p>
          <a:p>
            <a:pPr indent="-317500" lvl="0" marL="457200" marR="0" rtl="0" algn="l">
              <a:lnSpc>
                <a:spcPct val="100000"/>
              </a:lnSpc>
              <a:spcBef>
                <a:spcPts val="0"/>
              </a:spcBef>
              <a:spcAft>
                <a:spcPts val="0"/>
              </a:spcAft>
              <a:buClr>
                <a:srgbClr val="000000"/>
              </a:buClr>
              <a:buSzPts val="1400"/>
              <a:buFont typeface="Arial"/>
              <a:buChar char="●"/>
            </a:pPr>
            <a:r>
              <a:rPr lang="en"/>
              <a:t>Think about your wider impact – 1 in 7 users/customers are ND too.</a:t>
            </a:r>
            <a:endParaRPr/>
          </a:p>
          <a:p>
            <a:pPr indent="-317500" lvl="0" marL="457200" marR="0" rtl="0" algn="l">
              <a:lnSpc>
                <a:spcPct val="100000"/>
              </a:lnSpc>
              <a:spcBef>
                <a:spcPts val="0"/>
              </a:spcBef>
              <a:spcAft>
                <a:spcPts val="0"/>
              </a:spcAft>
              <a:buClr>
                <a:srgbClr val="000000"/>
              </a:buClr>
              <a:buSzPts val="1400"/>
              <a:buFont typeface="Arial"/>
              <a:buChar char="●"/>
            </a:pPr>
            <a:r>
              <a:rPr lang="en"/>
              <a:t>Ensure technology, content and products are accessible for people who are ND</a:t>
            </a:r>
            <a:endParaRPr/>
          </a:p>
          <a:p>
            <a:pPr indent="-298450" lvl="0" marL="457200" marR="0" rtl="0" algn="l">
              <a:lnSpc>
                <a:spcPct val="100000"/>
              </a:lnSpc>
              <a:spcBef>
                <a:spcPts val="0"/>
              </a:spcBef>
              <a:spcAft>
                <a:spcPts val="0"/>
              </a:spcAft>
              <a:buSzPts val="1100"/>
              <a:buChar char="●"/>
            </a:pPr>
            <a:r>
              <a:rPr lang="en"/>
              <a:t>Talk to us - we’re happy to help/advise :)</a:t>
            </a:r>
            <a:endParaRPr/>
          </a:p>
        </p:txBody>
      </p:sp>
      <p:sp>
        <p:nvSpPr>
          <p:cNvPr id="277" name="Google Shape;277;p1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Rin &amp; Leena introduce themselves.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Leena: Icebreaker ☺ - We are diversity unicorns making history – quite possible the first ever Jewish/Muslim/LGBTQ/Nonbinary/American/Asian/Neurodivergent speaker duo!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Rin : Neurodiversity describes the natural variation in human cognitive function, recognising the value in distribution of skills profiles from different thinking styles. This umbrella term includes autism, attention deficit hyperactivity disorder (ADHD), dyslexia, dyspraxia, Tourette's syndrome, etc..</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For a long time there was much misinformation about ND conditions, but gradually people began to understand that in fact this was a community that included many of the most infamous names to have defined modern society. For example, </a:t>
            </a:r>
            <a:r>
              <a:rPr lang="en">
                <a:solidFill>
                  <a:schemeClr val="dk1"/>
                </a:solidFill>
              </a:rPr>
              <a:t>Greta Thunberg has Asperger’s. </a:t>
            </a:r>
            <a:r>
              <a:rPr lang="en"/>
              <a:t>Albert Einstein (was autistic + dyslexic), Steve Jobs (was Dyslexic) and father of computing/AI Alan Turing was autistic - and would any of these icons who changed the world make it through today’s recruitment process?? Unlikely.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Leena: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Statistics: Around 20-30% of the world population/ </a:t>
            </a:r>
            <a:r>
              <a:rPr lang="en" sz="1050">
                <a:highlight>
                  <a:srgbClr val="FFFFFF"/>
                </a:highlight>
              </a:rPr>
              <a:t>it is estimated that around </a:t>
            </a:r>
            <a:r>
              <a:rPr b="1" lang="en" sz="1050">
                <a:highlight>
                  <a:srgbClr val="FFFFFF"/>
                </a:highlight>
              </a:rPr>
              <a:t>1 in 7 people</a:t>
            </a:r>
            <a:r>
              <a:rPr lang="en" sz="1050">
                <a:highlight>
                  <a:srgbClr val="FFFFFF"/>
                </a:highlight>
              </a:rPr>
              <a:t> (more than 15% of </a:t>
            </a:r>
            <a:r>
              <a:rPr b="1" lang="en" sz="1050">
                <a:highlight>
                  <a:srgbClr val="FFFFFF"/>
                </a:highlight>
              </a:rPr>
              <a:t>people</a:t>
            </a:r>
            <a:r>
              <a:rPr lang="en" sz="1050">
                <a:highlight>
                  <a:srgbClr val="FFFFFF"/>
                </a:highlight>
              </a:rPr>
              <a:t> in the UK) (Reference: </a:t>
            </a:r>
            <a:r>
              <a:rPr lang="en" u="sng">
                <a:solidFill>
                  <a:schemeClr val="hlink"/>
                </a:solidFill>
                <a:hlinkClick r:id="rId2"/>
              </a:rPr>
              <a:t>https://archive.acas.org.uk/neurodiversity</a:t>
            </a:r>
            <a:r>
              <a:rPr lang="en"/>
              <a:t>) </a:t>
            </a:r>
            <a:endParaRPr/>
          </a:p>
          <a:p>
            <a:pPr indent="0" lvl="0" marL="0" rtl="0" algn="l">
              <a:lnSpc>
                <a:spcPct val="100000"/>
              </a:lnSpc>
              <a:spcBef>
                <a:spcPts val="0"/>
              </a:spcBef>
              <a:spcAft>
                <a:spcPts val="0"/>
              </a:spcAft>
              <a:buSzPts val="1400"/>
              <a:buNone/>
            </a:pPr>
            <a:r>
              <a:t/>
            </a:r>
            <a:endParaRPr/>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Miseducation and unemployment of neurodiver</a:t>
            </a:r>
            <a:r>
              <a:rPr lang="en"/>
              <a:t>gent</a:t>
            </a:r>
            <a:r>
              <a:rPr b="0" i="0" lang="en" sz="1100" u="none" cap="none" strike="noStrike">
                <a:solidFill>
                  <a:srgbClr val="000000"/>
                </a:solidFill>
                <a:latin typeface="Arial"/>
                <a:ea typeface="Arial"/>
                <a:cs typeface="Arial"/>
                <a:sym typeface="Arial"/>
              </a:rPr>
              <a:t> individuals also has a negative impact on companies, whether they realize it or not. Those who are considered neurodiver</a:t>
            </a:r>
            <a:r>
              <a:rPr lang="en"/>
              <a:t>gent </a:t>
            </a:r>
            <a:r>
              <a:rPr b="0" i="0" lang="en" sz="1100" u="none" cap="none" strike="noStrike">
                <a:solidFill>
                  <a:srgbClr val="000000"/>
                </a:solidFill>
                <a:latin typeface="Arial"/>
                <a:ea typeface="Arial"/>
                <a:cs typeface="Arial"/>
                <a:sym typeface="Arial"/>
              </a:rPr>
              <a:t>possess unique skills that others may lack, such as strong creative, analytical skills, pattern recognition,</a:t>
            </a:r>
            <a:r>
              <a:rPr lang="en"/>
              <a:t> critical</a:t>
            </a:r>
            <a:r>
              <a:rPr b="0" i="0" lang="en" sz="1100" u="none" cap="none" strike="noStrike">
                <a:solidFill>
                  <a:srgbClr val="000000"/>
                </a:solidFill>
                <a:latin typeface="Arial"/>
                <a:ea typeface="Arial"/>
                <a:cs typeface="Arial"/>
                <a:sym typeface="Arial"/>
              </a:rPr>
              <a:t> thinking and information processing.</a:t>
            </a:r>
            <a:endParaRPr/>
          </a:p>
          <a:p>
            <a:pPr indent="-298450" lvl="0" marL="457200" rtl="0" algn="l">
              <a:lnSpc>
                <a:spcPct val="100000"/>
              </a:lnSpc>
              <a:spcBef>
                <a:spcPts val="0"/>
              </a:spcBef>
              <a:spcAft>
                <a:spcPts val="0"/>
              </a:spcAft>
              <a:buSzPts val="1100"/>
              <a:buChar char="●"/>
            </a:pPr>
            <a:r>
              <a:rPr b="0" i="0" lang="en" sz="1100" u="none" cap="none" strike="noStrike">
                <a:solidFill>
                  <a:srgbClr val="000000"/>
                </a:solidFill>
                <a:latin typeface="Arial"/>
                <a:ea typeface="Arial"/>
                <a:cs typeface="Arial"/>
                <a:sym typeface="Arial"/>
              </a:rPr>
              <a:t>These are all skills that are in high demand when it comes to careers in robotics, process automation, artificial intelligence and other areas of science, technology, engineering and math (STEM). Many companies struggle to find qualified candidates for these positions because they continue to look in the depleted pool of conventional candidates and are overlooking those who think differently, even though they may be a perfect fit.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Rin: </a:t>
            </a:r>
            <a:r>
              <a:rPr lang="en" sz="1000">
                <a:latin typeface="Hind"/>
                <a:ea typeface="Hind"/>
                <a:cs typeface="Hind"/>
                <a:sym typeface="Hind"/>
              </a:rPr>
              <a:t> This can be due to difficulties understanding and using nonverbal social cues in a manner that is understood as ‘acceptable social code’ by those that are neurotypical, auditory processing difficulties, anxiety talking on the phone or on Zoom, etcetera. </a:t>
            </a:r>
            <a:endParaRPr sz="1000">
              <a:latin typeface="Hind"/>
              <a:ea typeface="Hind"/>
              <a:cs typeface="Hind"/>
              <a:sym typeface="Hind"/>
            </a:endParaRPr>
          </a:p>
          <a:p>
            <a:pPr indent="0" lvl="0" marL="0" rtl="0" algn="l">
              <a:spcBef>
                <a:spcPts val="600"/>
              </a:spcBef>
              <a:spcAft>
                <a:spcPts val="0"/>
              </a:spcAft>
              <a:buNone/>
            </a:pPr>
            <a:r>
              <a:rPr lang="en" sz="1000">
                <a:latin typeface="Hind"/>
                <a:ea typeface="Hind"/>
                <a:cs typeface="Hind"/>
                <a:sym typeface="Hind"/>
              </a:rPr>
              <a:t>Many of us enjoy time with coworkers and friends, we just need to be allowed flexibility in how and when we interact with others, both in the office and outside of it at team building events, conferences, and other situations.</a:t>
            </a:r>
            <a:endParaRPr sz="1000">
              <a:latin typeface="Hind"/>
              <a:ea typeface="Hind"/>
              <a:cs typeface="Hind"/>
              <a:sym typeface="Hind"/>
            </a:endParaRPr>
          </a:p>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Rin: </a:t>
            </a:r>
            <a:r>
              <a:rPr lang="en" sz="1200">
                <a:latin typeface="Hind"/>
                <a:ea typeface="Hind"/>
                <a:cs typeface="Hind"/>
                <a:sym typeface="Hind"/>
              </a:rPr>
              <a:t>Whenever possible: Do not require off-site team building or mandatory in-person meetings, and ensure that job descriptions allow for flexibility in where, when, and how one works during the day. Strive to ensure that the application and interview process are welcoming to those that are neurodivergent.  </a:t>
            </a:r>
            <a:endParaRPr sz="1200">
              <a:latin typeface="Hind"/>
              <a:ea typeface="Hind"/>
              <a:cs typeface="Hind"/>
              <a:sym typeface="Hind"/>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Rin: Make sure your company policies and procedures are welcoming to those that are neurodivergent.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Leena:</a:t>
            </a:r>
            <a:endParaRPr/>
          </a:p>
          <a:p>
            <a:pPr indent="-298450" lvl="0" marL="457200" rtl="0" algn="l">
              <a:lnSpc>
                <a:spcPct val="100000"/>
              </a:lnSpc>
              <a:spcBef>
                <a:spcPts val="0"/>
              </a:spcBef>
              <a:spcAft>
                <a:spcPts val="0"/>
              </a:spcAft>
              <a:buSzPts val="1100"/>
              <a:buChar char="●"/>
            </a:pPr>
            <a:r>
              <a:rPr lang="en">
                <a:highlight>
                  <a:srgbClr val="FCFCFC"/>
                </a:highlight>
              </a:rPr>
              <a:t>In the last decade, large companies, particularly tech companies realized that they had neurodiverse talent on their staff. Many of these employees have demonstrated special skills in pattern recognition, memory, or mathematics on teams working to solve highly complex problems. </a:t>
            </a:r>
            <a:endParaRPr>
              <a:highlight>
                <a:srgbClr val="FCFCFC"/>
              </a:highlight>
            </a:endParaRPr>
          </a:p>
          <a:p>
            <a:pPr indent="-298450" lvl="0" marL="457200" rtl="0" algn="l">
              <a:lnSpc>
                <a:spcPct val="100000"/>
              </a:lnSpc>
              <a:spcBef>
                <a:spcPts val="0"/>
              </a:spcBef>
              <a:spcAft>
                <a:spcPts val="0"/>
              </a:spcAft>
              <a:buSzPts val="1100"/>
              <a:buChar char="●"/>
            </a:pPr>
            <a:r>
              <a:rPr lang="en"/>
              <a:t>Neurodiversity is gradually being recognised as an opportunity and also competitive advantage. </a:t>
            </a:r>
            <a:r>
              <a:rPr i="0" lang="en" u="none" cap="none" strike="noStrike"/>
              <a:t>A small but growing number of companies such as Microsoft, SAP, and IBM for example have hiring programs designed explicitly </a:t>
            </a:r>
            <a:r>
              <a:rPr lang="en"/>
              <a:t>around neurodiversity</a:t>
            </a:r>
            <a:r>
              <a:rPr i="0" lang="en" u="none" cap="none" strike="noStrike"/>
              <a:t>. They </a:t>
            </a:r>
            <a:r>
              <a:rPr lang="en">
                <a:highlight>
                  <a:srgbClr val="FCFCFC"/>
                </a:highlight>
              </a:rPr>
              <a:t>are making changes in hiring, retention, and management practices to make more opportunities available. </a:t>
            </a:r>
            <a:endParaRPr>
              <a:highlight>
                <a:srgbClr val="FCFCFC"/>
              </a:highlight>
            </a:endParaRPr>
          </a:p>
          <a:p>
            <a:pPr indent="-298450" lvl="0" marL="457200" rtl="0" algn="l">
              <a:lnSpc>
                <a:spcPct val="100000"/>
              </a:lnSpc>
              <a:spcBef>
                <a:spcPts val="0"/>
              </a:spcBef>
              <a:spcAft>
                <a:spcPts val="0"/>
              </a:spcAft>
              <a:buSzPts val="1100"/>
              <a:buChar char="●"/>
            </a:pPr>
            <a:r>
              <a:rPr lang="en">
                <a:highlight>
                  <a:srgbClr val="FCFCFC"/>
                </a:highlight>
              </a:rPr>
              <a:t>Unfortunately the majority of employers - </a:t>
            </a:r>
            <a:r>
              <a:rPr lang="en">
                <a:solidFill>
                  <a:schemeClr val="dk1"/>
                </a:solidFill>
                <a:highlight>
                  <a:srgbClr val="FFFFFF"/>
                </a:highlight>
              </a:rPr>
              <a:t>seven in 10 employers to be precise do not include neurodiversity in their people management practices (reference: </a:t>
            </a:r>
            <a:r>
              <a:rPr lang="en" u="sng">
                <a:solidFill>
                  <a:schemeClr val="hlink"/>
                </a:solidFill>
                <a:hlinkClick r:id="rId2"/>
              </a:rPr>
              <a:t>https://www.personneltoday.com/hr/neurodiversity-ignored-seven-10-employers/</a:t>
            </a:r>
            <a:r>
              <a:rPr lang="en">
                <a:highlight>
                  <a:srgbClr val="FCFCFC"/>
                </a:highlight>
              </a:rPr>
              <a:t>)</a:t>
            </a:r>
            <a:endParaRPr>
              <a:highlight>
                <a:srgbClr val="FCFCFC"/>
              </a:highlight>
            </a:endParaRPr>
          </a:p>
          <a:p>
            <a:pPr indent="-298450" lvl="0" marL="457200" rtl="0" algn="l">
              <a:lnSpc>
                <a:spcPct val="100000"/>
              </a:lnSpc>
              <a:spcBef>
                <a:spcPts val="0"/>
              </a:spcBef>
              <a:spcAft>
                <a:spcPts val="0"/>
              </a:spcAft>
              <a:buSzPts val="1100"/>
              <a:buChar char="●"/>
            </a:pPr>
            <a:r>
              <a:rPr lang="en">
                <a:solidFill>
                  <a:schemeClr val="dk1"/>
                </a:solidFill>
                <a:highlight>
                  <a:srgbClr val="FFFFFF"/>
                </a:highlight>
              </a:rPr>
              <a:t>More needs to be done. Employers ready to make changes to their hiring processes are already reaping the substantial rewards that come from bringing neurodiverse talent into their </a:t>
            </a:r>
            <a:r>
              <a:rPr lang="en">
                <a:solidFill>
                  <a:schemeClr val="dk1"/>
                </a:solidFill>
                <a:highlight>
                  <a:srgbClr val="FFFFFF"/>
                </a:highlight>
              </a:rPr>
              <a:t>teams.</a:t>
            </a:r>
            <a:endParaRPr/>
          </a:p>
          <a:p>
            <a:pPr indent="0" lvl="0" marL="139700" rtl="0" algn="l">
              <a:lnSpc>
                <a:spcPct val="100000"/>
              </a:lnSpc>
              <a:spcBef>
                <a:spcPts val="0"/>
              </a:spcBef>
              <a:spcAft>
                <a:spcPts val="0"/>
              </a:spcAft>
              <a:buSzPts val="1100"/>
              <a:buNone/>
            </a:pPr>
            <a:r>
              <a:t/>
            </a:r>
            <a:endParaRPr i="0" sz="1200" u="none" cap="none" strike="noStrike"/>
          </a:p>
          <a:p>
            <a:pPr indent="0" lvl="0" marL="1397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lang="en"/>
              <a:t>Leena: </a:t>
            </a:r>
            <a:endParaRPr/>
          </a:p>
          <a:p>
            <a:pPr indent="-171450" lvl="0" marL="311150" rtl="0" algn="l">
              <a:lnSpc>
                <a:spcPct val="100000"/>
              </a:lnSpc>
              <a:spcBef>
                <a:spcPts val="0"/>
              </a:spcBef>
              <a:spcAft>
                <a:spcPts val="0"/>
              </a:spcAft>
              <a:buSzPts val="1400"/>
              <a:buChar char="●"/>
            </a:pPr>
            <a:r>
              <a:rPr lang="en"/>
              <a:t>BBC Neurodiversity program – CAPE Creating A Positive Environment</a:t>
            </a:r>
            <a:endParaRPr/>
          </a:p>
          <a:p>
            <a:pPr indent="-171450" lvl="0" marL="311150" rtl="0" algn="l">
              <a:lnSpc>
                <a:spcPct val="100000"/>
              </a:lnSpc>
              <a:spcBef>
                <a:spcPts val="0"/>
              </a:spcBef>
              <a:spcAft>
                <a:spcPts val="0"/>
              </a:spcAft>
              <a:buSzPts val="1400"/>
              <a:buChar char="●"/>
            </a:pPr>
            <a:r>
              <a:rPr lang="en"/>
              <a:t>BBC Statement of Intent </a:t>
            </a:r>
            <a:endParaRPr/>
          </a:p>
          <a:p>
            <a:pPr indent="-171450" lvl="0" marL="311150" rtl="0" algn="l">
              <a:lnSpc>
                <a:spcPct val="100000"/>
              </a:lnSpc>
              <a:spcBef>
                <a:spcPts val="0"/>
              </a:spcBef>
              <a:spcAft>
                <a:spcPts val="0"/>
              </a:spcAft>
              <a:buSzPts val="1400"/>
              <a:buChar char="●"/>
            </a:pPr>
            <a:r>
              <a:rPr lang="en"/>
              <a:t>Creating an environment that empowers you to bring your authentic self to work is a priority at BBC</a:t>
            </a:r>
            <a:endParaRPr/>
          </a:p>
          <a:p>
            <a:pPr indent="-82550" lvl="0" marL="31115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19"/>
          <p:cNvSpPr txBox="1"/>
          <p:nvPr>
            <p:ph type="ctrTitle"/>
          </p:nvPr>
        </p:nvSpPr>
        <p:spPr>
          <a:xfrm>
            <a:off x="2328150" y="1991825"/>
            <a:ext cx="44877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1" name="Google Shape;11;p19"/>
          <p:cNvSpPr/>
          <p:nvPr/>
        </p:nvSpPr>
        <p:spPr>
          <a:xfrm flipH="1" rot="5400000">
            <a:off x="6177275" y="-42338"/>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 name="Google Shape;12;p19"/>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 name="Google Shape;13;p19"/>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 name="Google Shape;14;p19"/>
          <p:cNvSpPr/>
          <p:nvPr/>
        </p:nvSpPr>
        <p:spPr>
          <a:xfrm flipH="1" rot="-5400000">
            <a:off x="563748" y="2068298"/>
            <a:ext cx="1518900" cy="9255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 name="Google Shape;15;p19"/>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 name="Google Shape;16;p19"/>
          <p:cNvSpPr/>
          <p:nvPr/>
        </p:nvSpPr>
        <p:spPr>
          <a:xfrm rot="-5400000">
            <a:off x="-192598" y="1950593"/>
            <a:ext cx="985800" cy="6006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 name="Google Shape;17;p19"/>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 name="Google Shape;18;p19"/>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 name="Google Shape;19;p19"/>
          <p:cNvSpPr/>
          <p:nvPr/>
        </p:nvSpPr>
        <p:spPr>
          <a:xfrm flipH="1" rot="-5400000">
            <a:off x="7315902" y="2802275"/>
            <a:ext cx="1027800" cy="6261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 name="Google Shape;20;p19"/>
          <p:cNvSpPr/>
          <p:nvPr/>
        </p:nvSpPr>
        <p:spPr>
          <a:xfrm flipH="1" rot="-5400000">
            <a:off x="6337825" y="578875"/>
            <a:ext cx="1520100" cy="9261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gradient">
  <p:cSld name="BLANK_2">
    <p:bg>
      <p:bgPr>
        <a:gradFill>
          <a:gsLst>
            <a:gs pos="0">
              <a:srgbClr val="33CCCC"/>
            </a:gs>
            <a:gs pos="100000">
              <a:srgbClr val="66FF33"/>
            </a:gs>
          </a:gsLst>
          <a:lin ang="5400700" scaled="0"/>
        </a:gradFill>
      </p:bgPr>
    </p:bg>
    <p:spTree>
      <p:nvGrpSpPr>
        <p:cNvPr id="136" name="Shape 136"/>
        <p:cNvGrpSpPr/>
        <p:nvPr/>
      </p:nvGrpSpPr>
      <p:grpSpPr>
        <a:xfrm>
          <a:off x="0" y="0"/>
          <a:ext cx="0" cy="0"/>
          <a:chOff x="0" y="0"/>
          <a:chExt cx="0" cy="0"/>
        </a:xfrm>
      </p:grpSpPr>
      <p:sp>
        <p:nvSpPr>
          <p:cNvPr id="137" name="Google Shape;137;p28"/>
          <p:cNvSpPr/>
          <p:nvPr/>
        </p:nvSpPr>
        <p:spPr>
          <a:xfrm flipH="1" rot="5400000">
            <a:off x="7987921" y="280747"/>
            <a:ext cx="1436798" cy="875312"/>
          </a:xfrm>
          <a:prstGeom prst="parallelogram">
            <a:avLst>
              <a:gd fmla="val 81897" name="adj"/>
            </a:avLst>
          </a:prstGeom>
          <a:solidFill>
            <a:srgbClr val="FFFFFF">
              <a:alpha val="4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8" name="Google Shape;138;p28"/>
          <p:cNvSpPr/>
          <p:nvPr/>
        </p:nvSpPr>
        <p:spPr>
          <a:xfrm flipH="1" rot="5400000">
            <a:off x="7711954" y="1152043"/>
            <a:ext cx="1779871" cy="1084184"/>
          </a:xfrm>
          <a:prstGeom prst="parallelogram">
            <a:avLst>
              <a:gd fmla="val 81897" name="adj"/>
            </a:avLst>
          </a:prstGeom>
          <a:solidFill>
            <a:srgbClr val="FFFFFF">
              <a:alpha val="4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9" name="Google Shape;139;p28"/>
          <p:cNvSpPr/>
          <p:nvPr/>
        </p:nvSpPr>
        <p:spPr>
          <a:xfrm rot="-5400000">
            <a:off x="8367254" y="1879297"/>
            <a:ext cx="965333" cy="588243"/>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0" name="Google Shape;140;p28"/>
          <p:cNvSpPr/>
          <p:nvPr/>
        </p:nvSpPr>
        <p:spPr>
          <a:xfrm rot="-5400000">
            <a:off x="7784794" y="375252"/>
            <a:ext cx="768076" cy="46794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1" name="Google Shape;141;p28"/>
          <p:cNvSpPr/>
          <p:nvPr/>
        </p:nvSpPr>
        <p:spPr>
          <a:xfrm flipH="1" rot="-5400000">
            <a:off x="8520892" y="2338195"/>
            <a:ext cx="542403" cy="330420"/>
          </a:xfrm>
          <a:prstGeom prst="parallelogram">
            <a:avLst>
              <a:gd fmla="val 81897" name="adj"/>
            </a:avLst>
          </a:prstGeom>
          <a:solidFill>
            <a:srgbClr val="FFFFFF">
              <a:alpha val="4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2" name="Google Shape;142;p28"/>
          <p:cNvSpPr/>
          <p:nvPr/>
        </p:nvSpPr>
        <p:spPr>
          <a:xfrm flipH="1" rot="5400000">
            <a:off x="-280461" y="2947980"/>
            <a:ext cx="1435651" cy="874537"/>
          </a:xfrm>
          <a:prstGeom prst="parallelogram">
            <a:avLst>
              <a:gd fmla="val 81897" name="adj"/>
            </a:avLst>
          </a:prstGeom>
          <a:solidFill>
            <a:srgbClr val="FFFFFF">
              <a:alpha val="4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3" name="Google Shape;143;p28"/>
          <p:cNvSpPr/>
          <p:nvPr/>
        </p:nvSpPr>
        <p:spPr>
          <a:xfrm rot="5400000">
            <a:off x="-191408" y="2612028"/>
            <a:ext cx="979133" cy="595978"/>
          </a:xfrm>
          <a:prstGeom prst="parallelogram">
            <a:avLst>
              <a:gd fmla="val 81897" name="adj"/>
            </a:avLst>
          </a:prstGeom>
          <a:solidFill>
            <a:srgbClr val="FFFFFF">
              <a:alpha val="4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4" name="Google Shape;144;p28"/>
          <p:cNvSpPr/>
          <p:nvPr/>
        </p:nvSpPr>
        <p:spPr>
          <a:xfrm flipH="1" rot="-5400000">
            <a:off x="-209916" y="4278659"/>
            <a:ext cx="1075013" cy="655177"/>
          </a:xfrm>
          <a:prstGeom prst="parallelogram">
            <a:avLst>
              <a:gd fmla="val 81897" name="adj"/>
            </a:avLst>
          </a:prstGeom>
          <a:solidFill>
            <a:srgbClr val="FFFFFF">
              <a:alpha val="4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5" name="Google Shape;145;p28"/>
          <p:cNvSpPr/>
          <p:nvPr/>
        </p:nvSpPr>
        <p:spPr>
          <a:xfrm rot="-5400000">
            <a:off x="-145454" y="2377940"/>
            <a:ext cx="744156" cy="453249"/>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6" name="Google Shape;146;p28"/>
          <p:cNvSpPr/>
          <p:nvPr/>
        </p:nvSpPr>
        <p:spPr>
          <a:xfrm flipH="1" rot="-5400000">
            <a:off x="276080" y="3815951"/>
            <a:ext cx="743793" cy="453249"/>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7" name="Google Shape;147;p28"/>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ype="blank">
  <p:cSld name="BLANK">
    <p:spTree>
      <p:nvGrpSpPr>
        <p:cNvPr id="21" name="Shape 21"/>
        <p:cNvGrpSpPr/>
        <p:nvPr/>
      </p:nvGrpSpPr>
      <p:grpSpPr>
        <a:xfrm>
          <a:off x="0" y="0"/>
          <a:ext cx="0" cy="0"/>
          <a:chOff x="0" y="0"/>
          <a:chExt cx="0" cy="0"/>
        </a:xfrm>
      </p:grpSpPr>
      <p:grpSp>
        <p:nvGrpSpPr>
          <p:cNvPr id="22" name="Google Shape;22;p20"/>
          <p:cNvGrpSpPr/>
          <p:nvPr/>
        </p:nvGrpSpPr>
        <p:grpSpPr>
          <a:xfrm>
            <a:off x="7934863" y="4"/>
            <a:ext cx="1209179" cy="2774603"/>
            <a:chOff x="7395202" y="-6"/>
            <a:chExt cx="1748884" cy="4013021"/>
          </a:xfrm>
        </p:grpSpPr>
        <p:sp>
          <p:nvSpPr>
            <p:cNvPr id="23" name="Google Shape;23;p20"/>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 name="Google Shape;24;p20"/>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 name="Google Shape;25;p20"/>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 name="Google Shape;26;p20"/>
            <p:cNvSpPr/>
            <p:nvPr/>
          </p:nvSpPr>
          <p:spPr>
            <a:xfrm rot="-5400000">
              <a:off x="7178152" y="542730"/>
              <a:ext cx="1110900" cy="6768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 name="Google Shape;27;p20"/>
            <p:cNvSpPr/>
            <p:nvPr/>
          </p:nvSpPr>
          <p:spPr>
            <a:xfrm flipH="1" rot="-5400000">
              <a:off x="8242801" y="3381815"/>
              <a:ext cx="784500" cy="4779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8" name="Google Shape;28;p20"/>
          <p:cNvGrpSpPr/>
          <p:nvPr/>
        </p:nvGrpSpPr>
        <p:grpSpPr>
          <a:xfrm>
            <a:off x="-1" y="2232486"/>
            <a:ext cx="874634" cy="2911268"/>
            <a:chOff x="3" y="2750304"/>
            <a:chExt cx="722480" cy="2404814"/>
          </a:xfrm>
        </p:grpSpPr>
        <p:sp>
          <p:nvSpPr>
            <p:cNvPr id="29" name="Google Shape;29;p20"/>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 name="Google Shape;30;p20"/>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 name="Google Shape;31;p20"/>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2" name="Google Shape;32;p20"/>
            <p:cNvSpPr/>
            <p:nvPr/>
          </p:nvSpPr>
          <p:spPr>
            <a:xfrm rot="-5400000">
              <a:off x="-120147" y="2870454"/>
              <a:ext cx="614700" cy="3744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3" name="Google Shape;33;p20"/>
            <p:cNvSpPr/>
            <p:nvPr/>
          </p:nvSpPr>
          <p:spPr>
            <a:xfrm flipH="1" rot="-5400000">
              <a:off x="228056" y="4058304"/>
              <a:ext cx="614400" cy="3744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34" name="Google Shape;34;p20"/>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Text">
  <p:cSld name="Images and Text">
    <p:spTree>
      <p:nvGrpSpPr>
        <p:cNvPr id="35" name="Shape 35"/>
        <p:cNvGrpSpPr/>
        <p:nvPr/>
      </p:nvGrpSpPr>
      <p:grpSpPr>
        <a:xfrm>
          <a:off x="0" y="0"/>
          <a:ext cx="0" cy="0"/>
          <a:chOff x="0" y="0"/>
          <a:chExt cx="0" cy="0"/>
        </a:xfrm>
      </p:grpSpPr>
      <p:sp>
        <p:nvSpPr>
          <p:cNvPr id="36" name="Google Shape;36;p21"/>
          <p:cNvSpPr/>
          <p:nvPr/>
        </p:nvSpPr>
        <p:spPr>
          <a:xfrm>
            <a:off x="2229366" y="1706314"/>
            <a:ext cx="2011217" cy="2011043"/>
          </a:xfrm>
          <a:prstGeom prst="ellipse">
            <a:avLst/>
          </a:prstGeom>
          <a:solidFill>
            <a:srgbClr val="688031"/>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37" name="Google Shape;37;p21"/>
          <p:cNvSpPr/>
          <p:nvPr/>
        </p:nvSpPr>
        <p:spPr>
          <a:xfrm>
            <a:off x="1222967" y="3032511"/>
            <a:ext cx="1458717" cy="1458590"/>
          </a:xfrm>
          <a:prstGeom prst="ellipse">
            <a:avLst/>
          </a:prstGeom>
          <a:solidFill>
            <a:srgbClr val="AB7921"/>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38" name="Google Shape;38;p21"/>
          <p:cNvSpPr/>
          <p:nvPr/>
        </p:nvSpPr>
        <p:spPr>
          <a:xfrm>
            <a:off x="934902" y="1396332"/>
            <a:ext cx="1540108" cy="1539975"/>
          </a:xfrm>
          <a:prstGeom prst="ellipse">
            <a:avLst/>
          </a:prstGeom>
          <a:solidFill>
            <a:srgbClr val="2B608B"/>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39" name="Google Shape;39;p21"/>
          <p:cNvSpPr/>
          <p:nvPr/>
        </p:nvSpPr>
        <p:spPr>
          <a:xfrm>
            <a:off x="3588086" y="3630417"/>
            <a:ext cx="406014" cy="405979"/>
          </a:xfrm>
          <a:prstGeom prst="ellipse">
            <a:avLst/>
          </a:prstGeom>
          <a:solidFill>
            <a:schemeClr val="accent5"/>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0" name="Google Shape;40;p21"/>
          <p:cNvSpPr/>
          <p:nvPr/>
        </p:nvSpPr>
        <p:spPr>
          <a:xfrm>
            <a:off x="787178" y="3082655"/>
            <a:ext cx="684135" cy="684076"/>
          </a:xfrm>
          <a:prstGeom prst="ellipse">
            <a:avLst/>
          </a:prstGeom>
          <a:solidFill>
            <a:schemeClr val="accent4"/>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 name="Google Shape;41;p21"/>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 name="Google Shape;42;p21"/>
          <p:cNvSpPr txBox="1"/>
          <p:nvPr>
            <p:ph idx="11" type="ftr"/>
          </p:nvPr>
        </p:nvSpPr>
        <p:spPr>
          <a:xfrm>
            <a:off x="5254452" y="4731929"/>
            <a:ext cx="2895600" cy="273844"/>
          </a:xfrm>
          <a:prstGeom prst="rect">
            <a:avLst/>
          </a:prstGeom>
          <a:noFill/>
          <a:ln>
            <a:noFill/>
          </a:ln>
        </p:spPr>
        <p:txBody>
          <a:bodyPr anchorCtr="0" anchor="t" bIns="22850" lIns="45700" spcFirstLastPara="1" rIns="45700" wrap="square" tIns="2285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21"/>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21"/>
          <p:cNvSpPr txBox="1"/>
          <p:nvPr>
            <p:ph idx="1" type="body"/>
          </p:nvPr>
        </p:nvSpPr>
        <p:spPr>
          <a:xfrm>
            <a:off x="1583408" y="771550"/>
            <a:ext cx="7165418" cy="252028"/>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i="1">
                <a:solidFill>
                  <a:srgbClr val="7F7F7F"/>
                </a:solidFill>
                <a:latin typeface="Arial"/>
                <a:ea typeface="Arial"/>
                <a:cs typeface="Arial"/>
                <a:sym typeface="Arial"/>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45" name="Google Shape;45;p21"/>
          <p:cNvSpPr/>
          <p:nvPr/>
        </p:nvSpPr>
        <p:spPr>
          <a:xfrm>
            <a:off x="1619415" y="699542"/>
            <a:ext cx="1620321" cy="36004"/>
          </a:xfrm>
          <a:prstGeom prst="rect">
            <a:avLst/>
          </a:prstGeom>
          <a:solidFill>
            <a:schemeClr val="accent1"/>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 name="Google Shape;46;p21"/>
          <p:cNvSpPr/>
          <p:nvPr>
            <p:ph idx="2" type="pic"/>
          </p:nvPr>
        </p:nvSpPr>
        <p:spPr>
          <a:xfrm>
            <a:off x="884098" y="1342696"/>
            <a:ext cx="1531669" cy="1531537"/>
          </a:xfrm>
          <a:prstGeom prst="ellipse">
            <a:avLst/>
          </a:prstGeom>
          <a:solidFill>
            <a:schemeClr val="lt1"/>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600"/>
              </a:spcBef>
              <a:spcAft>
                <a:spcPts val="0"/>
              </a:spcAft>
              <a:buClr>
                <a:srgbClr val="1C4587"/>
              </a:buClr>
              <a:buSzPts val="2400"/>
              <a:buFont typeface="Hind"/>
              <a:buChar char="›"/>
              <a:defRPr b="0" i="0" sz="900" u="none" cap="none" strike="noStrike">
                <a:solidFill>
                  <a:srgbClr val="FFFFFF"/>
                </a:solidFill>
                <a:latin typeface="Hind"/>
                <a:ea typeface="Hind"/>
                <a:cs typeface="Hind"/>
                <a:sym typeface="Hind"/>
              </a:defRPr>
            </a:lvl1pPr>
            <a:lvl2pPr lvl="1"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2pPr>
            <a:lvl3pPr lvl="2"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3pPr>
            <a:lvl4pPr lvl="3"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4pPr>
            <a:lvl5pPr lvl="4"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5pPr>
            <a:lvl6pPr lvl="5"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6pPr>
            <a:lvl7pPr lvl="6"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7pPr>
            <a:lvl8pPr lvl="7"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8pPr>
            <a:lvl9pPr lvl="8"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9pPr>
          </a:lstStyle>
          <a:p/>
        </p:txBody>
      </p:sp>
      <p:sp>
        <p:nvSpPr>
          <p:cNvPr id="47" name="Google Shape;47;p21"/>
          <p:cNvSpPr/>
          <p:nvPr>
            <p:ph idx="3" type="pic"/>
          </p:nvPr>
        </p:nvSpPr>
        <p:spPr>
          <a:xfrm>
            <a:off x="2190100" y="1664155"/>
            <a:ext cx="1988281" cy="1988108"/>
          </a:xfrm>
          <a:prstGeom prst="ellipse">
            <a:avLst/>
          </a:prstGeom>
          <a:solidFill>
            <a:schemeClr val="lt1"/>
          </a:solid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600"/>
              </a:spcBef>
              <a:spcAft>
                <a:spcPts val="0"/>
              </a:spcAft>
              <a:buClr>
                <a:srgbClr val="1C4587"/>
              </a:buClr>
              <a:buSzPts val="2400"/>
              <a:buFont typeface="Hind"/>
              <a:buChar char="›"/>
              <a:defRPr b="0" i="0" sz="900" u="none" cap="none" strike="noStrike">
                <a:solidFill>
                  <a:srgbClr val="FFFFFF"/>
                </a:solidFill>
                <a:latin typeface="Hind"/>
                <a:ea typeface="Hind"/>
                <a:cs typeface="Hind"/>
                <a:sym typeface="Hind"/>
              </a:defRPr>
            </a:lvl1pPr>
            <a:lvl2pPr lvl="1"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2pPr>
            <a:lvl3pPr lvl="2"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3pPr>
            <a:lvl4pPr lvl="3"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4pPr>
            <a:lvl5pPr lvl="4"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5pPr>
            <a:lvl6pPr lvl="5"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6pPr>
            <a:lvl7pPr lvl="6"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7pPr>
            <a:lvl8pPr lvl="7"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8pPr>
            <a:lvl9pPr lvl="8"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9pPr>
          </a:lstStyle>
          <a:p/>
        </p:txBody>
      </p:sp>
      <p:sp>
        <p:nvSpPr>
          <p:cNvPr id="48" name="Google Shape;48;p21"/>
          <p:cNvSpPr/>
          <p:nvPr>
            <p:ph idx="4" type="pic"/>
          </p:nvPr>
        </p:nvSpPr>
        <p:spPr>
          <a:xfrm>
            <a:off x="1205006" y="3009077"/>
            <a:ext cx="1421661" cy="1421538"/>
          </a:xfrm>
          <a:prstGeom prst="ellipse">
            <a:avLst/>
          </a:prstGeom>
          <a:solidFill>
            <a:schemeClr val="lt1"/>
          </a:solidFill>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lvl1pPr lvl="0" marR="0" rtl="0" algn="l">
              <a:lnSpc>
                <a:spcPct val="100000"/>
              </a:lnSpc>
              <a:spcBef>
                <a:spcPts val="600"/>
              </a:spcBef>
              <a:spcAft>
                <a:spcPts val="0"/>
              </a:spcAft>
              <a:buClr>
                <a:srgbClr val="1C4587"/>
              </a:buClr>
              <a:buSzPts val="2400"/>
              <a:buFont typeface="Hind"/>
              <a:buChar char="›"/>
              <a:defRPr b="0" i="0" sz="900" u="none" cap="none" strike="noStrike">
                <a:solidFill>
                  <a:srgbClr val="FFFFFF"/>
                </a:solidFill>
                <a:latin typeface="Hind"/>
                <a:ea typeface="Hind"/>
                <a:cs typeface="Hind"/>
                <a:sym typeface="Hind"/>
              </a:defRPr>
            </a:lvl1pPr>
            <a:lvl2pPr lvl="1"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2pPr>
            <a:lvl3pPr lvl="2"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3pPr>
            <a:lvl4pPr lvl="3"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4pPr>
            <a:lvl5pPr lvl="4"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5pPr>
            <a:lvl6pPr lvl="5"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6pPr>
            <a:lvl7pPr lvl="6"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7pPr>
            <a:lvl8pPr lvl="7"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8pPr>
            <a:lvl9pPr lvl="8"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9pPr>
          </a:lstStyle>
          <a:p/>
        </p:txBody>
      </p:sp>
      <p:sp>
        <p:nvSpPr>
          <p:cNvPr id="49" name="Google Shape;49;p21"/>
          <p:cNvSpPr/>
          <p:nvPr/>
        </p:nvSpPr>
        <p:spPr>
          <a:xfrm>
            <a:off x="452012" y="2658209"/>
            <a:ext cx="432085" cy="432048"/>
          </a:xfrm>
          <a:prstGeom prst="ellipse">
            <a:avLst/>
          </a:prstGeom>
          <a:solidFill>
            <a:schemeClr val="accent2"/>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 name="Google Shape;50;p21"/>
          <p:cNvSpPr/>
          <p:nvPr/>
        </p:nvSpPr>
        <p:spPr>
          <a:xfrm>
            <a:off x="1032326" y="2828294"/>
            <a:ext cx="216043" cy="216024"/>
          </a:xfrm>
          <a:prstGeom prst="ellipse">
            <a:avLst/>
          </a:prstGeom>
          <a:solidFill>
            <a:schemeClr val="accent6"/>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 name="Google Shape;51;p21"/>
          <p:cNvSpPr/>
          <p:nvPr/>
        </p:nvSpPr>
        <p:spPr>
          <a:xfrm>
            <a:off x="3184241" y="3927958"/>
            <a:ext cx="243519" cy="243498"/>
          </a:xfrm>
          <a:prstGeom prst="ellipse">
            <a:avLst/>
          </a:prstGeom>
          <a:solidFill>
            <a:schemeClr val="accent1"/>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2" name="Google Shape;52;p21"/>
          <p:cNvSpPr/>
          <p:nvPr/>
        </p:nvSpPr>
        <p:spPr>
          <a:xfrm rot="3600000">
            <a:off x="4582059" y="1210179"/>
            <a:ext cx="746098" cy="746162"/>
          </a:xfrm>
          <a:prstGeom prst="blockArc">
            <a:avLst>
              <a:gd fmla="val 18941412" name="adj1"/>
              <a:gd fmla="val 11732646" name="adj2"/>
              <a:gd fmla="val 4340" name="adj3"/>
            </a:avLst>
          </a:prstGeom>
          <a:solidFill>
            <a:srgbClr val="99CAD2"/>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53" name="Google Shape;53;p21"/>
          <p:cNvSpPr/>
          <p:nvPr/>
        </p:nvSpPr>
        <p:spPr>
          <a:xfrm rot="6618510">
            <a:off x="4640353" y="1268477"/>
            <a:ext cx="629509" cy="629564"/>
          </a:xfrm>
          <a:prstGeom prst="blockArc">
            <a:avLst>
              <a:gd fmla="val 19452122" name="adj1"/>
              <a:gd fmla="val 11742259" name="adj2"/>
              <a:gd fmla="val 4894" name="adj3"/>
            </a:avLst>
          </a:prstGeom>
          <a:solidFill>
            <a:schemeClr val="accent4"/>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54" name="Google Shape;54;p21"/>
          <p:cNvSpPr txBox="1"/>
          <p:nvPr>
            <p:ph idx="5" type="body"/>
          </p:nvPr>
        </p:nvSpPr>
        <p:spPr>
          <a:xfrm>
            <a:off x="5010754" y="1327946"/>
            <a:ext cx="3559990" cy="395176"/>
          </a:xfrm>
          <a:prstGeom prst="rect">
            <a:avLst/>
          </a:prstGeom>
          <a:noFill/>
          <a:ln>
            <a:noFill/>
          </a:ln>
        </p:spPr>
        <p:txBody>
          <a:bodyPr anchorCtr="0" anchor="b" bIns="91425" lIns="91425" spcFirstLastPara="1" rIns="91425" wrap="square" tIns="91425">
            <a:noAutofit/>
          </a:bodyPr>
          <a:lstStyle>
            <a:lvl1pPr indent="-381000" lvl="0" marL="457200" algn="l">
              <a:lnSpc>
                <a:spcPct val="100000"/>
              </a:lnSpc>
              <a:spcBef>
                <a:spcPts val="600"/>
              </a:spcBef>
              <a:spcAft>
                <a:spcPts val="0"/>
              </a:spcAft>
              <a:buSzPts val="2400"/>
              <a:buChar char="›"/>
              <a:defRPr sz="1800">
                <a:solidFill>
                  <a:schemeClr val="accent4"/>
                </a:solidFill>
                <a:latin typeface="Arial"/>
                <a:ea typeface="Arial"/>
                <a:cs typeface="Arial"/>
                <a:sym typeface="Arial"/>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55" name="Google Shape;55;p21"/>
          <p:cNvSpPr txBox="1"/>
          <p:nvPr>
            <p:ph idx="6" type="body"/>
          </p:nvPr>
        </p:nvSpPr>
        <p:spPr>
          <a:xfrm>
            <a:off x="5353792" y="1681034"/>
            <a:ext cx="3216953" cy="1110875"/>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1000">
                <a:solidFill>
                  <a:schemeClr val="lt2"/>
                </a:solidFill>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56" name="Google Shape;56;p21"/>
          <p:cNvSpPr/>
          <p:nvPr/>
        </p:nvSpPr>
        <p:spPr>
          <a:xfrm rot="3600000">
            <a:off x="4582059" y="2917698"/>
            <a:ext cx="746098" cy="746162"/>
          </a:xfrm>
          <a:prstGeom prst="blockArc">
            <a:avLst>
              <a:gd fmla="val 18941412" name="adj1"/>
              <a:gd fmla="val 11732646" name="adj2"/>
              <a:gd fmla="val 4340" name="adj3"/>
            </a:avLst>
          </a:prstGeom>
          <a:solidFill>
            <a:srgbClr val="B8B2E3"/>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57" name="Google Shape;57;p21"/>
          <p:cNvSpPr/>
          <p:nvPr/>
        </p:nvSpPr>
        <p:spPr>
          <a:xfrm rot="6618510">
            <a:off x="4640353" y="2975997"/>
            <a:ext cx="629509" cy="629564"/>
          </a:xfrm>
          <a:prstGeom prst="blockArc">
            <a:avLst>
              <a:gd fmla="val 19452122" name="adj1"/>
              <a:gd fmla="val 11742259" name="adj2"/>
              <a:gd fmla="val 4894" name="adj3"/>
            </a:avLst>
          </a:prstGeom>
          <a:solidFill>
            <a:schemeClr val="accent5"/>
          </a:solidFill>
          <a:ln>
            <a:noFill/>
          </a:ln>
        </p:spPr>
        <p:txBody>
          <a:bodyPr anchorCtr="0" anchor="ctr" bIns="22850" lIns="45700" spcFirstLastPara="1" rIns="45700" wrap="square" tIns="2285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Arial"/>
              <a:ea typeface="Arial"/>
              <a:cs typeface="Arial"/>
              <a:sym typeface="Arial"/>
            </a:endParaRPr>
          </a:p>
        </p:txBody>
      </p:sp>
      <p:sp>
        <p:nvSpPr>
          <p:cNvPr id="58" name="Google Shape;58;p21"/>
          <p:cNvSpPr txBox="1"/>
          <p:nvPr>
            <p:ph idx="7" type="body"/>
          </p:nvPr>
        </p:nvSpPr>
        <p:spPr>
          <a:xfrm>
            <a:off x="5010754" y="3035465"/>
            <a:ext cx="3559990" cy="395176"/>
          </a:xfrm>
          <a:prstGeom prst="rect">
            <a:avLst/>
          </a:prstGeom>
          <a:noFill/>
          <a:ln>
            <a:noFill/>
          </a:ln>
        </p:spPr>
        <p:txBody>
          <a:bodyPr anchorCtr="0" anchor="b" bIns="91425" lIns="91425" spcFirstLastPara="1" rIns="91425" wrap="square" tIns="91425">
            <a:noAutofit/>
          </a:bodyPr>
          <a:lstStyle>
            <a:lvl1pPr indent="-381000" lvl="0" marL="457200" algn="l">
              <a:lnSpc>
                <a:spcPct val="100000"/>
              </a:lnSpc>
              <a:spcBef>
                <a:spcPts val="600"/>
              </a:spcBef>
              <a:spcAft>
                <a:spcPts val="0"/>
              </a:spcAft>
              <a:buSzPts val="2400"/>
              <a:buChar char="›"/>
              <a:defRPr sz="1800">
                <a:solidFill>
                  <a:schemeClr val="accent5"/>
                </a:solidFill>
                <a:latin typeface="Arial"/>
                <a:ea typeface="Arial"/>
                <a:cs typeface="Arial"/>
                <a:sym typeface="Arial"/>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59" name="Google Shape;59;p21"/>
          <p:cNvSpPr txBox="1"/>
          <p:nvPr>
            <p:ph idx="8" type="body"/>
          </p:nvPr>
        </p:nvSpPr>
        <p:spPr>
          <a:xfrm>
            <a:off x="5353792" y="3388554"/>
            <a:ext cx="3216953" cy="1110875"/>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1000">
                <a:solidFill>
                  <a:schemeClr val="lt2"/>
                </a:solidFill>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p:tgtEl>
                                          <p:spTgt spid="4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4">
                                            <p:txEl>
                                              <p:pRg end="0" st="0"/>
                                            </p:txEl>
                                          </p:spTgt>
                                        </p:tgtEl>
                                        <p:attrNameLst>
                                          <p:attrName>style.visibility</p:attrName>
                                        </p:attrNameLst>
                                      </p:cBhvr>
                                      <p:to>
                                        <p:strVal val="visible"/>
                                      </p:to>
                                    </p:set>
                                    <p:animEffect filter="fade" transition="in">
                                      <p:cBhvr>
                                        <p:cTn dur="500"/>
                                        <p:tgtEl>
                                          <p:spTgt spid="4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
                                            <p:txEl>
                                              <p:pRg end="1" st="1"/>
                                            </p:txEl>
                                          </p:spTgt>
                                        </p:tgtEl>
                                        <p:attrNameLst>
                                          <p:attrName>style.visibility</p:attrName>
                                        </p:attrNameLst>
                                      </p:cBhvr>
                                      <p:to>
                                        <p:strVal val="visible"/>
                                      </p:to>
                                    </p:set>
                                    <p:animEffect filter="fade" transition="in">
                                      <p:cBhvr>
                                        <p:cTn dur="500"/>
                                        <p:tgtEl>
                                          <p:spTgt spid="4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
                                            <p:txEl>
                                              <p:pRg end="2" st="2"/>
                                            </p:txEl>
                                          </p:spTgt>
                                        </p:tgtEl>
                                        <p:attrNameLst>
                                          <p:attrName>style.visibility</p:attrName>
                                        </p:attrNameLst>
                                      </p:cBhvr>
                                      <p:to>
                                        <p:strVal val="visible"/>
                                      </p:to>
                                    </p:set>
                                    <p:animEffect filter="fade" transition="in">
                                      <p:cBhvr>
                                        <p:cTn dur="500"/>
                                        <p:tgtEl>
                                          <p:spTgt spid="4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
                                            <p:txEl>
                                              <p:pRg end="3" st="3"/>
                                            </p:txEl>
                                          </p:spTgt>
                                        </p:tgtEl>
                                        <p:attrNameLst>
                                          <p:attrName>style.visibility</p:attrName>
                                        </p:attrNameLst>
                                      </p:cBhvr>
                                      <p:to>
                                        <p:strVal val="visible"/>
                                      </p:to>
                                    </p:set>
                                    <p:animEffect filter="fade" transition="in">
                                      <p:cBhvr>
                                        <p:cTn dur="500"/>
                                        <p:tgtEl>
                                          <p:spTgt spid="4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
                                            <p:txEl>
                                              <p:pRg end="4" st="4"/>
                                            </p:txEl>
                                          </p:spTgt>
                                        </p:tgtEl>
                                        <p:attrNameLst>
                                          <p:attrName>style.visibility</p:attrName>
                                        </p:attrNameLst>
                                      </p:cBhvr>
                                      <p:to>
                                        <p:strVal val="visible"/>
                                      </p:to>
                                    </p:set>
                                    <p:animEffect filter="fade" transition="in">
                                      <p:cBhvr>
                                        <p:cTn dur="500"/>
                                        <p:tgtEl>
                                          <p:spTgt spid="4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
                                            <p:txEl>
                                              <p:pRg end="5" st="5"/>
                                            </p:txEl>
                                          </p:spTgt>
                                        </p:tgtEl>
                                        <p:attrNameLst>
                                          <p:attrName>style.visibility</p:attrName>
                                        </p:attrNameLst>
                                      </p:cBhvr>
                                      <p:to>
                                        <p:strVal val="visible"/>
                                      </p:to>
                                    </p:set>
                                    <p:animEffect filter="fade" transition="in">
                                      <p:cBhvr>
                                        <p:cTn dur="500"/>
                                        <p:tgtEl>
                                          <p:spTgt spid="4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
                                            <p:txEl>
                                              <p:pRg end="6" st="6"/>
                                            </p:txEl>
                                          </p:spTgt>
                                        </p:tgtEl>
                                        <p:attrNameLst>
                                          <p:attrName>style.visibility</p:attrName>
                                        </p:attrNameLst>
                                      </p:cBhvr>
                                      <p:to>
                                        <p:strVal val="visible"/>
                                      </p:to>
                                    </p:set>
                                    <p:animEffect filter="fade" transition="in">
                                      <p:cBhvr>
                                        <p:cTn dur="500"/>
                                        <p:tgtEl>
                                          <p:spTgt spid="4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
                                            <p:txEl>
                                              <p:pRg end="7" st="7"/>
                                            </p:txEl>
                                          </p:spTgt>
                                        </p:tgtEl>
                                        <p:attrNameLst>
                                          <p:attrName>style.visibility</p:attrName>
                                        </p:attrNameLst>
                                      </p:cBhvr>
                                      <p:to>
                                        <p:strVal val="visible"/>
                                      </p:to>
                                    </p:set>
                                    <p:animEffect filter="fade" transition="in">
                                      <p:cBhvr>
                                        <p:cTn dur="500"/>
                                        <p:tgtEl>
                                          <p:spTgt spid="4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
                                            <p:txEl>
                                              <p:pRg end="8" st="8"/>
                                            </p:txEl>
                                          </p:spTgt>
                                        </p:tgtEl>
                                        <p:attrNameLst>
                                          <p:attrName>style.visibility</p:attrName>
                                        </p:attrNameLst>
                                      </p:cBhvr>
                                      <p:to>
                                        <p:strVal val="visible"/>
                                      </p:to>
                                    </p:set>
                                    <p:animEffect filter="fade" transition="in">
                                      <p:cBhvr>
                                        <p:cTn dur="500"/>
                                        <p:tgtEl>
                                          <p:spTgt spid="44">
                                            <p:txEl>
                                              <p:pRg end="8" st="8"/>
                                            </p:txEl>
                                          </p:spTgt>
                                        </p:tgtEl>
                                      </p:cBhvr>
                                    </p:animEffect>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p:tgtEl>
                                          <p:spTgt spid="4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6"/>
                                        </p:tgtEl>
                                        <p:attrNameLst>
                                          <p:attrName>style.visibility</p:attrName>
                                        </p:attrNameLst>
                                      </p:cBhvr>
                                      <p:to>
                                        <p:strVal val="visible"/>
                                      </p:to>
                                    </p:set>
                                    <p:animEffect filter="fade" transition="in">
                                      <p:cBhvr>
                                        <p:cTn dur="1000"/>
                                        <p:tgtEl>
                                          <p:spTgt spid="46"/>
                                        </p:tgtEl>
                                      </p:cBhvr>
                                    </p:animEffect>
                                  </p:childTnLst>
                                </p:cTn>
                              </p:par>
                              <p:par>
                                <p:cTn fill="hold" nodeType="withEffect" presetClass="entr" presetID="2" presetSubtype="1">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p:tgtEl>
                                          <p:spTgt spid="3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8"/>
                                        </p:tgtEl>
                                        <p:attrNameLst>
                                          <p:attrName>style.visibility</p:attrName>
                                        </p:attrNameLst>
                                      </p:cBhvr>
                                      <p:to>
                                        <p:strVal val="visible"/>
                                      </p:to>
                                    </p:set>
                                    <p:animEffect filter="fade" transition="in">
                                      <p:cBhvr>
                                        <p:cTn dur="1000"/>
                                        <p:tgtEl>
                                          <p:spTgt spid="38"/>
                                        </p:tgtEl>
                                      </p:cBhvr>
                                    </p:animEffect>
                                  </p:childTnLst>
                                </p:cTn>
                              </p:par>
                              <p:par>
                                <p:cTn fill="hold" nodeType="withEffect" presetClass="entr" presetID="2" presetSubtype="1">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1000"/>
                                        <p:tgtEl>
                                          <p:spTgt spid="4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250"/>
                                  </p:stCondLst>
                                  <p:childTnLst>
                                    <p:set>
                                      <p:cBhvr>
                                        <p:cTn dur="1" fill="hold">
                                          <p:stCondLst>
                                            <p:cond delay="0"/>
                                          </p:stCondLst>
                                        </p:cTn>
                                        <p:tgtEl>
                                          <p:spTgt spid="47"/>
                                        </p:tgtEl>
                                        <p:attrNameLst>
                                          <p:attrName>style.visibility</p:attrName>
                                        </p:attrNameLst>
                                      </p:cBhvr>
                                      <p:to>
                                        <p:strVal val="visible"/>
                                      </p:to>
                                    </p:set>
                                    <p:animEffect filter="fade" transition="in">
                                      <p:cBhvr>
                                        <p:cTn dur="1000"/>
                                        <p:tgtEl>
                                          <p:spTgt spid="47"/>
                                        </p:tgtEl>
                                      </p:cBhvr>
                                    </p:animEffect>
                                  </p:childTnLst>
                                </p:cTn>
                              </p:par>
                              <p:par>
                                <p:cTn fill="hold" nodeType="withEffect" presetClass="entr" presetID="2" presetSubtype="1">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p:tgtEl>
                                          <p:spTgt spid="36"/>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250"/>
                                  </p:stCondLst>
                                  <p:childTnLst>
                                    <p:set>
                                      <p:cBhvr>
                                        <p:cTn dur="1" fill="hold">
                                          <p:stCondLst>
                                            <p:cond delay="0"/>
                                          </p:stCondLst>
                                        </p:cTn>
                                        <p:tgtEl>
                                          <p:spTgt spid="36"/>
                                        </p:tgtEl>
                                        <p:attrNameLst>
                                          <p:attrName>style.visibility</p:attrName>
                                        </p:attrNameLst>
                                      </p:cBhvr>
                                      <p:to>
                                        <p:strVal val="visible"/>
                                      </p:to>
                                    </p:set>
                                    <p:animEffect filter="fade" transition="in">
                                      <p:cBhvr>
                                        <p:cTn dur="1000"/>
                                        <p:tgtEl>
                                          <p:spTgt spid="36"/>
                                        </p:tgtEl>
                                      </p:cBhvr>
                                    </p:animEffect>
                                  </p:childTnLst>
                                </p:cTn>
                              </p:par>
                              <p:par>
                                <p:cTn fill="hold" nodeType="withEffect" presetClass="entr" presetID="2" presetSubtype="1">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p:tgtEl>
                                          <p:spTgt spid="4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48"/>
                                        </p:tgtEl>
                                        <p:attrNameLst>
                                          <p:attrName>style.visibility</p:attrName>
                                        </p:attrNameLst>
                                      </p:cBhvr>
                                      <p:to>
                                        <p:strVal val="visible"/>
                                      </p:to>
                                    </p:set>
                                    <p:animEffect filter="fade" transition="in">
                                      <p:cBhvr>
                                        <p:cTn dur="1000"/>
                                        <p:tgtEl>
                                          <p:spTgt spid="48"/>
                                        </p:tgtEl>
                                      </p:cBhvr>
                                    </p:animEffect>
                                  </p:childTnLst>
                                </p:cTn>
                              </p:par>
                              <p:par>
                                <p:cTn fill="hold" nodeType="withEffect" presetClass="entr" presetID="2" presetSubtype="1">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p:tgtEl>
                                          <p:spTgt spid="3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37"/>
                                        </p:tgtEl>
                                        <p:attrNameLst>
                                          <p:attrName>style.visibility</p:attrName>
                                        </p:attrNameLst>
                                      </p:cBhvr>
                                      <p:to>
                                        <p:strVal val="visible"/>
                                      </p:to>
                                    </p:set>
                                    <p:animEffect filter="fade" transition="in">
                                      <p:cBhvr>
                                        <p:cTn dur="1000"/>
                                        <p:tgtEl>
                                          <p:spTgt spid="37"/>
                                        </p:tgtEl>
                                      </p:cBhvr>
                                    </p:animEffect>
                                  </p:childTnLst>
                                </p:cTn>
                              </p:par>
                              <p:par>
                                <p:cTn fill="hold" nodeType="withEffect" presetClass="entr" presetID="23" presetSubtype="16">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400"/>
                                        <p:tgtEl>
                                          <p:spTgt spid="49"/>
                                        </p:tgtEl>
                                        <p:attrNameLst>
                                          <p:attrName>ppt_w</p:attrName>
                                        </p:attrNameLst>
                                      </p:cBhvr>
                                      <p:tavLst>
                                        <p:tav fmla="" tm="0">
                                          <p:val>
                                            <p:strVal val="0"/>
                                          </p:val>
                                        </p:tav>
                                        <p:tav fmla="" tm="100000">
                                          <p:val>
                                            <p:strVal val="#ppt_w"/>
                                          </p:val>
                                        </p:tav>
                                      </p:tavLst>
                                    </p:anim>
                                    <p:anim calcmode="lin" valueType="num">
                                      <p:cBhvr additive="base">
                                        <p:cTn dur="400"/>
                                        <p:tgtEl>
                                          <p:spTgt spid="4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p:tgtEl>
                                          <p:spTgt spid="49"/>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400"/>
                                        <p:tgtEl>
                                          <p:spTgt spid="40"/>
                                        </p:tgtEl>
                                        <p:attrNameLst>
                                          <p:attrName>ppt_w</p:attrName>
                                        </p:attrNameLst>
                                      </p:cBhvr>
                                      <p:tavLst>
                                        <p:tav fmla="" tm="0">
                                          <p:val>
                                            <p:strVal val="0"/>
                                          </p:val>
                                        </p:tav>
                                        <p:tav fmla="" tm="100000">
                                          <p:val>
                                            <p:strVal val="#ppt_w"/>
                                          </p:val>
                                        </p:tav>
                                      </p:tavLst>
                                    </p:anim>
                                    <p:anim calcmode="lin" valueType="num">
                                      <p:cBhvr additive="base">
                                        <p:cTn dur="400"/>
                                        <p:tgtEl>
                                          <p:spTgt spid="40"/>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p:tgtEl>
                                          <p:spTgt spid="40"/>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2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400"/>
                                        <p:tgtEl>
                                          <p:spTgt spid="50"/>
                                        </p:tgtEl>
                                        <p:attrNameLst>
                                          <p:attrName>ppt_w</p:attrName>
                                        </p:attrNameLst>
                                      </p:cBhvr>
                                      <p:tavLst>
                                        <p:tav fmla="" tm="0">
                                          <p:val>
                                            <p:strVal val="0"/>
                                          </p:val>
                                        </p:tav>
                                        <p:tav fmla="" tm="100000">
                                          <p:val>
                                            <p:strVal val="#ppt_w"/>
                                          </p:val>
                                        </p:tav>
                                      </p:tavLst>
                                    </p:anim>
                                    <p:anim calcmode="lin" valueType="num">
                                      <p:cBhvr additive="base">
                                        <p:cTn dur="400"/>
                                        <p:tgtEl>
                                          <p:spTgt spid="50"/>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20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p:tgtEl>
                                          <p:spTgt spid="50"/>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3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400"/>
                                        <p:tgtEl>
                                          <p:spTgt spid="51"/>
                                        </p:tgtEl>
                                        <p:attrNameLst>
                                          <p:attrName>ppt_w</p:attrName>
                                        </p:attrNameLst>
                                      </p:cBhvr>
                                      <p:tavLst>
                                        <p:tav fmla="" tm="0">
                                          <p:val>
                                            <p:strVal val="0"/>
                                          </p:val>
                                        </p:tav>
                                        <p:tav fmla="" tm="100000">
                                          <p:val>
                                            <p:strVal val="#ppt_w"/>
                                          </p:val>
                                        </p:tav>
                                      </p:tavLst>
                                    </p:anim>
                                    <p:anim calcmode="lin" valueType="num">
                                      <p:cBhvr additive="base">
                                        <p:cTn dur="400"/>
                                        <p:tgtEl>
                                          <p:spTgt spid="51"/>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30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p:tgtEl>
                                          <p:spTgt spid="51"/>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4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400"/>
                                        <p:tgtEl>
                                          <p:spTgt spid="39"/>
                                        </p:tgtEl>
                                        <p:attrNameLst>
                                          <p:attrName>ppt_w</p:attrName>
                                        </p:attrNameLst>
                                      </p:cBhvr>
                                      <p:tavLst>
                                        <p:tav fmla="" tm="0">
                                          <p:val>
                                            <p:strVal val="0"/>
                                          </p:val>
                                        </p:tav>
                                        <p:tav fmla="" tm="100000">
                                          <p:val>
                                            <p:strVal val="#ppt_w"/>
                                          </p:val>
                                        </p:tav>
                                      </p:tavLst>
                                    </p:anim>
                                    <p:anim calcmode="lin" valueType="num">
                                      <p:cBhvr additive="base">
                                        <p:cTn dur="400"/>
                                        <p:tgtEl>
                                          <p:spTgt spid="39"/>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4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p:tgtEl>
                                          <p:spTgt spid="3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750"/>
                                        <p:tgtEl>
                                          <p:spTgt spid="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750"/>
                                        <p:tgtEl>
                                          <p:spTgt spid="5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3"/>
                                        </p:tgtEl>
                                        <p:attrNameLst>
                                          <p:attrName>style.visibility</p:attrName>
                                        </p:attrNameLst>
                                      </p:cBhvr>
                                      <p:to>
                                        <p:strVal val="visible"/>
                                      </p:to>
                                    </p:set>
                                    <p:animEffect filter="fade" transition="in">
                                      <p:cBhvr>
                                        <p:cTn dur="750"/>
                                        <p:tgtEl>
                                          <p:spTgt spid="53"/>
                                        </p:tgtEl>
                                      </p:cBhvr>
                                    </p:animEffect>
                                  </p:childTnLst>
                                </p:cTn>
                              </p:par>
                              <p:par>
                                <p:cTn fill="hold" nodeType="withEffect" presetClass="entr" presetID="10" presetSubtype="0">
                                  <p:stCondLst>
                                    <p:cond delay="0"/>
                                  </p:stCondLst>
                                  <p:childTnLst>
                                    <p:set>
                                      <p:cBhvr>
                                        <p:cTn dur="1" fill="hold">
                                          <p:stCondLst>
                                            <p:cond delay="0"/>
                                          </p:stCondLst>
                                        </p:cTn>
                                        <p:tgtEl>
                                          <p:spTgt spid="52"/>
                                        </p:tgtEl>
                                        <p:attrNameLst>
                                          <p:attrName>style.visibility</p:attrName>
                                        </p:attrNameLst>
                                      </p:cBhvr>
                                      <p:to>
                                        <p:strVal val="visible"/>
                                      </p:to>
                                    </p:set>
                                    <p:animEffect filter="fade" transition="in">
                                      <p:cBhvr>
                                        <p:cTn dur="750"/>
                                        <p:tgtEl>
                                          <p:spTgt spid="52"/>
                                        </p:tgtEl>
                                      </p:cBhvr>
                                    </p:animEffect>
                                  </p:childTnLst>
                                </p:cTn>
                              </p:par>
                              <p:par>
                                <p:cTn fill="hold" nodeType="withEffect" presetClass="entr" presetID="2" presetSubtype="8">
                                  <p:stCondLst>
                                    <p:cond delay="500"/>
                                  </p:stCondLst>
                                  <p:childTnLst>
                                    <p:set>
                                      <p:cBhvr>
                                        <p:cTn dur="1" fill="hold">
                                          <p:stCondLst>
                                            <p:cond delay="0"/>
                                          </p:stCondLst>
                                        </p:cTn>
                                        <p:tgtEl>
                                          <p:spTgt spid="54">
                                            <p:txEl>
                                              <p:pRg end="0" st="0"/>
                                            </p:txEl>
                                          </p:spTgt>
                                        </p:tgtEl>
                                        <p:attrNameLst>
                                          <p:attrName>style.visibility</p:attrName>
                                        </p:attrNameLst>
                                      </p:cBhvr>
                                      <p:to>
                                        <p:strVal val="visible"/>
                                      </p:to>
                                    </p:set>
                                    <p:anim calcmode="lin" valueType="num">
                                      <p:cBhvr additive="base">
                                        <p:cTn dur="500"/>
                                        <p:tgtEl>
                                          <p:spTgt spid="54">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
                                            <p:txEl>
                                              <p:pRg end="1" st="1"/>
                                            </p:txEl>
                                          </p:spTgt>
                                        </p:tgtEl>
                                        <p:attrNameLst>
                                          <p:attrName>style.visibility</p:attrName>
                                        </p:attrNameLst>
                                      </p:cBhvr>
                                      <p:to>
                                        <p:strVal val="visible"/>
                                      </p:to>
                                    </p:set>
                                    <p:anim calcmode="lin" valueType="num">
                                      <p:cBhvr additive="base">
                                        <p:cTn dur="500"/>
                                        <p:tgtEl>
                                          <p:spTgt spid="54">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
                                            <p:txEl>
                                              <p:pRg end="2" st="2"/>
                                            </p:txEl>
                                          </p:spTgt>
                                        </p:tgtEl>
                                        <p:attrNameLst>
                                          <p:attrName>style.visibility</p:attrName>
                                        </p:attrNameLst>
                                      </p:cBhvr>
                                      <p:to>
                                        <p:strVal val="visible"/>
                                      </p:to>
                                    </p:set>
                                    <p:anim calcmode="lin" valueType="num">
                                      <p:cBhvr additive="base">
                                        <p:cTn dur="500"/>
                                        <p:tgtEl>
                                          <p:spTgt spid="54">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
                                            <p:txEl>
                                              <p:pRg end="3" st="3"/>
                                            </p:txEl>
                                          </p:spTgt>
                                        </p:tgtEl>
                                        <p:attrNameLst>
                                          <p:attrName>style.visibility</p:attrName>
                                        </p:attrNameLst>
                                      </p:cBhvr>
                                      <p:to>
                                        <p:strVal val="visible"/>
                                      </p:to>
                                    </p:set>
                                    <p:anim calcmode="lin" valueType="num">
                                      <p:cBhvr additive="base">
                                        <p:cTn dur="500"/>
                                        <p:tgtEl>
                                          <p:spTgt spid="54">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
                                            <p:txEl>
                                              <p:pRg end="4" st="4"/>
                                            </p:txEl>
                                          </p:spTgt>
                                        </p:tgtEl>
                                        <p:attrNameLst>
                                          <p:attrName>style.visibility</p:attrName>
                                        </p:attrNameLst>
                                      </p:cBhvr>
                                      <p:to>
                                        <p:strVal val="visible"/>
                                      </p:to>
                                    </p:set>
                                    <p:anim calcmode="lin" valueType="num">
                                      <p:cBhvr additive="base">
                                        <p:cTn dur="500"/>
                                        <p:tgtEl>
                                          <p:spTgt spid="54">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
                                            <p:txEl>
                                              <p:pRg end="5" st="5"/>
                                            </p:txEl>
                                          </p:spTgt>
                                        </p:tgtEl>
                                        <p:attrNameLst>
                                          <p:attrName>style.visibility</p:attrName>
                                        </p:attrNameLst>
                                      </p:cBhvr>
                                      <p:to>
                                        <p:strVal val="visible"/>
                                      </p:to>
                                    </p:set>
                                    <p:anim calcmode="lin" valueType="num">
                                      <p:cBhvr additive="base">
                                        <p:cTn dur="500"/>
                                        <p:tgtEl>
                                          <p:spTgt spid="54">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
                                            <p:txEl>
                                              <p:pRg end="6" st="6"/>
                                            </p:txEl>
                                          </p:spTgt>
                                        </p:tgtEl>
                                        <p:attrNameLst>
                                          <p:attrName>style.visibility</p:attrName>
                                        </p:attrNameLst>
                                      </p:cBhvr>
                                      <p:to>
                                        <p:strVal val="visible"/>
                                      </p:to>
                                    </p:set>
                                    <p:anim calcmode="lin" valueType="num">
                                      <p:cBhvr additive="base">
                                        <p:cTn dur="500"/>
                                        <p:tgtEl>
                                          <p:spTgt spid="54">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
                                            <p:txEl>
                                              <p:pRg end="7" st="7"/>
                                            </p:txEl>
                                          </p:spTgt>
                                        </p:tgtEl>
                                        <p:attrNameLst>
                                          <p:attrName>style.visibility</p:attrName>
                                        </p:attrNameLst>
                                      </p:cBhvr>
                                      <p:to>
                                        <p:strVal val="visible"/>
                                      </p:to>
                                    </p:set>
                                    <p:anim calcmode="lin" valueType="num">
                                      <p:cBhvr additive="base">
                                        <p:cTn dur="500"/>
                                        <p:tgtEl>
                                          <p:spTgt spid="54">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4">
                                            <p:txEl>
                                              <p:pRg end="8" st="8"/>
                                            </p:txEl>
                                          </p:spTgt>
                                        </p:tgtEl>
                                        <p:attrNameLst>
                                          <p:attrName>style.visibility</p:attrName>
                                        </p:attrNameLst>
                                      </p:cBhvr>
                                      <p:to>
                                        <p:strVal val="visible"/>
                                      </p:to>
                                    </p:set>
                                    <p:anim calcmode="lin" valueType="num">
                                      <p:cBhvr additive="base">
                                        <p:cTn dur="500"/>
                                        <p:tgtEl>
                                          <p:spTgt spid="54">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250"/>
                            </p:stCondLst>
                            <p:childTnLst>
                              <p:par>
                                <p:cTn fill="hold" nodeType="afterEffect" presetClass="entr" presetID="2" presetSubtype="2">
                                  <p:stCondLst>
                                    <p:cond delay="250"/>
                                  </p:stCondLst>
                                  <p:childTnLst>
                                    <p:set>
                                      <p:cBhvr>
                                        <p:cTn dur="1" fill="hold">
                                          <p:stCondLst>
                                            <p:cond delay="0"/>
                                          </p:stCondLst>
                                        </p:cTn>
                                        <p:tgtEl>
                                          <p:spTgt spid="55">
                                            <p:txEl>
                                              <p:pRg end="0" st="0"/>
                                            </p:txEl>
                                          </p:spTgt>
                                        </p:tgtEl>
                                        <p:attrNameLst>
                                          <p:attrName>style.visibility</p:attrName>
                                        </p:attrNameLst>
                                      </p:cBhvr>
                                      <p:to>
                                        <p:strVal val="visible"/>
                                      </p:to>
                                    </p:set>
                                    <p:anim calcmode="lin" valueType="num">
                                      <p:cBhvr additive="base">
                                        <p:cTn dur="500"/>
                                        <p:tgtEl>
                                          <p:spTgt spid="5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750"/>
                            </p:stCondLst>
                            <p:childTnLst>
                              <p:par>
                                <p:cTn fill="hold" nodeType="afterEffect" presetClass="entr" presetID="2" presetSubtype="2">
                                  <p:stCondLst>
                                    <p:cond delay="250"/>
                                  </p:stCondLst>
                                  <p:childTnLst>
                                    <p:set>
                                      <p:cBhvr>
                                        <p:cTn dur="1" fill="hold">
                                          <p:stCondLst>
                                            <p:cond delay="0"/>
                                          </p:stCondLst>
                                        </p:cTn>
                                        <p:tgtEl>
                                          <p:spTgt spid="55">
                                            <p:txEl>
                                              <p:pRg end="1" st="1"/>
                                            </p:txEl>
                                          </p:spTgt>
                                        </p:tgtEl>
                                        <p:attrNameLst>
                                          <p:attrName>style.visibility</p:attrName>
                                        </p:attrNameLst>
                                      </p:cBhvr>
                                      <p:to>
                                        <p:strVal val="visible"/>
                                      </p:to>
                                    </p:set>
                                    <p:anim calcmode="lin" valueType="num">
                                      <p:cBhvr additive="base">
                                        <p:cTn dur="500"/>
                                        <p:tgtEl>
                                          <p:spTgt spid="55">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250"/>
                            </p:stCondLst>
                            <p:childTnLst>
                              <p:par>
                                <p:cTn fill="hold" nodeType="afterEffect" presetClass="entr" presetID="2" presetSubtype="2">
                                  <p:stCondLst>
                                    <p:cond delay="250"/>
                                  </p:stCondLst>
                                  <p:childTnLst>
                                    <p:set>
                                      <p:cBhvr>
                                        <p:cTn dur="1" fill="hold">
                                          <p:stCondLst>
                                            <p:cond delay="0"/>
                                          </p:stCondLst>
                                        </p:cTn>
                                        <p:tgtEl>
                                          <p:spTgt spid="55">
                                            <p:txEl>
                                              <p:pRg end="2" st="2"/>
                                            </p:txEl>
                                          </p:spTgt>
                                        </p:tgtEl>
                                        <p:attrNameLst>
                                          <p:attrName>style.visibility</p:attrName>
                                        </p:attrNameLst>
                                      </p:cBhvr>
                                      <p:to>
                                        <p:strVal val="visible"/>
                                      </p:to>
                                    </p:set>
                                    <p:anim calcmode="lin" valueType="num">
                                      <p:cBhvr additive="base">
                                        <p:cTn dur="500"/>
                                        <p:tgtEl>
                                          <p:spTgt spid="55">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750"/>
                            </p:stCondLst>
                            <p:childTnLst>
                              <p:par>
                                <p:cTn fill="hold" nodeType="afterEffect" presetClass="entr" presetID="2" presetSubtype="2">
                                  <p:stCondLst>
                                    <p:cond delay="250"/>
                                  </p:stCondLst>
                                  <p:childTnLst>
                                    <p:set>
                                      <p:cBhvr>
                                        <p:cTn dur="1" fill="hold">
                                          <p:stCondLst>
                                            <p:cond delay="0"/>
                                          </p:stCondLst>
                                        </p:cTn>
                                        <p:tgtEl>
                                          <p:spTgt spid="55">
                                            <p:txEl>
                                              <p:pRg end="3" st="3"/>
                                            </p:txEl>
                                          </p:spTgt>
                                        </p:tgtEl>
                                        <p:attrNameLst>
                                          <p:attrName>style.visibility</p:attrName>
                                        </p:attrNameLst>
                                      </p:cBhvr>
                                      <p:to>
                                        <p:strVal val="visible"/>
                                      </p:to>
                                    </p:set>
                                    <p:anim calcmode="lin" valueType="num">
                                      <p:cBhvr additive="base">
                                        <p:cTn dur="500"/>
                                        <p:tgtEl>
                                          <p:spTgt spid="55">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250"/>
                            </p:stCondLst>
                            <p:childTnLst>
                              <p:par>
                                <p:cTn fill="hold" nodeType="afterEffect" presetClass="entr" presetID="2" presetSubtype="2">
                                  <p:stCondLst>
                                    <p:cond delay="250"/>
                                  </p:stCondLst>
                                  <p:childTnLst>
                                    <p:set>
                                      <p:cBhvr>
                                        <p:cTn dur="1" fill="hold">
                                          <p:stCondLst>
                                            <p:cond delay="0"/>
                                          </p:stCondLst>
                                        </p:cTn>
                                        <p:tgtEl>
                                          <p:spTgt spid="55">
                                            <p:txEl>
                                              <p:pRg end="4" st="4"/>
                                            </p:txEl>
                                          </p:spTgt>
                                        </p:tgtEl>
                                        <p:attrNameLst>
                                          <p:attrName>style.visibility</p:attrName>
                                        </p:attrNameLst>
                                      </p:cBhvr>
                                      <p:to>
                                        <p:strVal val="visible"/>
                                      </p:to>
                                    </p:set>
                                    <p:anim calcmode="lin" valueType="num">
                                      <p:cBhvr additive="base">
                                        <p:cTn dur="500"/>
                                        <p:tgtEl>
                                          <p:spTgt spid="55">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750"/>
                            </p:stCondLst>
                            <p:childTnLst>
                              <p:par>
                                <p:cTn fill="hold" nodeType="afterEffect" presetClass="entr" presetID="2" presetSubtype="2">
                                  <p:stCondLst>
                                    <p:cond delay="250"/>
                                  </p:stCondLst>
                                  <p:childTnLst>
                                    <p:set>
                                      <p:cBhvr>
                                        <p:cTn dur="1" fill="hold">
                                          <p:stCondLst>
                                            <p:cond delay="0"/>
                                          </p:stCondLst>
                                        </p:cTn>
                                        <p:tgtEl>
                                          <p:spTgt spid="55">
                                            <p:txEl>
                                              <p:pRg end="5" st="5"/>
                                            </p:txEl>
                                          </p:spTgt>
                                        </p:tgtEl>
                                        <p:attrNameLst>
                                          <p:attrName>style.visibility</p:attrName>
                                        </p:attrNameLst>
                                      </p:cBhvr>
                                      <p:to>
                                        <p:strVal val="visible"/>
                                      </p:to>
                                    </p:set>
                                    <p:anim calcmode="lin" valueType="num">
                                      <p:cBhvr additive="base">
                                        <p:cTn dur="500"/>
                                        <p:tgtEl>
                                          <p:spTgt spid="55">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250"/>
                            </p:stCondLst>
                            <p:childTnLst>
                              <p:par>
                                <p:cTn fill="hold" nodeType="afterEffect" presetClass="entr" presetID="2" presetSubtype="2">
                                  <p:stCondLst>
                                    <p:cond delay="250"/>
                                  </p:stCondLst>
                                  <p:childTnLst>
                                    <p:set>
                                      <p:cBhvr>
                                        <p:cTn dur="1" fill="hold">
                                          <p:stCondLst>
                                            <p:cond delay="0"/>
                                          </p:stCondLst>
                                        </p:cTn>
                                        <p:tgtEl>
                                          <p:spTgt spid="55">
                                            <p:txEl>
                                              <p:pRg end="6" st="6"/>
                                            </p:txEl>
                                          </p:spTgt>
                                        </p:tgtEl>
                                        <p:attrNameLst>
                                          <p:attrName>style.visibility</p:attrName>
                                        </p:attrNameLst>
                                      </p:cBhvr>
                                      <p:to>
                                        <p:strVal val="visible"/>
                                      </p:to>
                                    </p:set>
                                    <p:anim calcmode="lin" valueType="num">
                                      <p:cBhvr additive="base">
                                        <p:cTn dur="500"/>
                                        <p:tgtEl>
                                          <p:spTgt spid="55">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750"/>
                            </p:stCondLst>
                            <p:childTnLst>
                              <p:par>
                                <p:cTn fill="hold" nodeType="afterEffect" presetClass="entr" presetID="2" presetSubtype="2">
                                  <p:stCondLst>
                                    <p:cond delay="250"/>
                                  </p:stCondLst>
                                  <p:childTnLst>
                                    <p:set>
                                      <p:cBhvr>
                                        <p:cTn dur="1" fill="hold">
                                          <p:stCondLst>
                                            <p:cond delay="0"/>
                                          </p:stCondLst>
                                        </p:cTn>
                                        <p:tgtEl>
                                          <p:spTgt spid="55">
                                            <p:txEl>
                                              <p:pRg end="7" st="7"/>
                                            </p:txEl>
                                          </p:spTgt>
                                        </p:tgtEl>
                                        <p:attrNameLst>
                                          <p:attrName>style.visibility</p:attrName>
                                        </p:attrNameLst>
                                      </p:cBhvr>
                                      <p:to>
                                        <p:strVal val="visible"/>
                                      </p:to>
                                    </p:set>
                                    <p:anim calcmode="lin" valueType="num">
                                      <p:cBhvr additive="base">
                                        <p:cTn dur="500"/>
                                        <p:tgtEl>
                                          <p:spTgt spid="55">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250"/>
                            </p:stCondLst>
                            <p:childTnLst>
                              <p:par>
                                <p:cTn fill="hold" nodeType="afterEffect" presetClass="entr" presetID="2" presetSubtype="2">
                                  <p:stCondLst>
                                    <p:cond delay="250"/>
                                  </p:stCondLst>
                                  <p:childTnLst>
                                    <p:set>
                                      <p:cBhvr>
                                        <p:cTn dur="1" fill="hold">
                                          <p:stCondLst>
                                            <p:cond delay="0"/>
                                          </p:stCondLst>
                                        </p:cTn>
                                        <p:tgtEl>
                                          <p:spTgt spid="55">
                                            <p:txEl>
                                              <p:pRg end="8" st="8"/>
                                            </p:txEl>
                                          </p:spTgt>
                                        </p:tgtEl>
                                        <p:attrNameLst>
                                          <p:attrName>style.visibility</p:attrName>
                                        </p:attrNameLst>
                                      </p:cBhvr>
                                      <p:to>
                                        <p:strVal val="visible"/>
                                      </p:to>
                                    </p:set>
                                    <p:anim calcmode="lin" valueType="num">
                                      <p:cBhvr additive="base">
                                        <p:cTn dur="500"/>
                                        <p:tgtEl>
                                          <p:spTgt spid="55">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750"/>
                            </p:stCondLst>
                            <p:childTnLst>
                              <p:par>
                                <p:cTn fill="hold" nodeType="afterEffect" presetClass="entr" presetID="2" presetSubtype="4">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750"/>
                                        <p:tgtEl>
                                          <p:spTgt spid="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750"/>
                                        <p:tgtEl>
                                          <p:spTgt spid="5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750"/>
                                        <p:tgtEl>
                                          <p:spTgt spid="57"/>
                                        </p:tgtEl>
                                      </p:cBhvr>
                                    </p:animEffect>
                                  </p:childTnLst>
                                </p:cTn>
                              </p:par>
                              <p:par>
                                <p:cTn fill="hold" nodeType="with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750"/>
                                        <p:tgtEl>
                                          <p:spTgt spid="56"/>
                                        </p:tgtEl>
                                      </p:cBhvr>
                                    </p:animEffect>
                                  </p:childTnLst>
                                </p:cTn>
                              </p:par>
                              <p:par>
                                <p:cTn fill="hold" nodeType="withEffect" presetClass="entr" presetID="2" presetSubtype="8">
                                  <p:stCondLst>
                                    <p:cond delay="500"/>
                                  </p:stCondLst>
                                  <p:childTnLst>
                                    <p:set>
                                      <p:cBhvr>
                                        <p:cTn dur="1" fill="hold">
                                          <p:stCondLst>
                                            <p:cond delay="0"/>
                                          </p:stCondLst>
                                        </p:cTn>
                                        <p:tgtEl>
                                          <p:spTgt spid="58">
                                            <p:txEl>
                                              <p:pRg end="0" st="0"/>
                                            </p:txEl>
                                          </p:spTgt>
                                        </p:tgtEl>
                                        <p:attrNameLst>
                                          <p:attrName>style.visibility</p:attrName>
                                        </p:attrNameLst>
                                      </p:cBhvr>
                                      <p:to>
                                        <p:strVal val="visible"/>
                                      </p:to>
                                    </p:set>
                                    <p:anim calcmode="lin" valueType="num">
                                      <p:cBhvr additive="base">
                                        <p:cTn dur="500"/>
                                        <p:tgtEl>
                                          <p:spTgt spid="58">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8">
                                            <p:txEl>
                                              <p:pRg end="1" st="1"/>
                                            </p:txEl>
                                          </p:spTgt>
                                        </p:tgtEl>
                                        <p:attrNameLst>
                                          <p:attrName>style.visibility</p:attrName>
                                        </p:attrNameLst>
                                      </p:cBhvr>
                                      <p:to>
                                        <p:strVal val="visible"/>
                                      </p:to>
                                    </p:set>
                                    <p:anim calcmode="lin" valueType="num">
                                      <p:cBhvr additive="base">
                                        <p:cTn dur="500"/>
                                        <p:tgtEl>
                                          <p:spTgt spid="58">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8">
                                            <p:txEl>
                                              <p:pRg end="2" st="2"/>
                                            </p:txEl>
                                          </p:spTgt>
                                        </p:tgtEl>
                                        <p:attrNameLst>
                                          <p:attrName>style.visibility</p:attrName>
                                        </p:attrNameLst>
                                      </p:cBhvr>
                                      <p:to>
                                        <p:strVal val="visible"/>
                                      </p:to>
                                    </p:set>
                                    <p:anim calcmode="lin" valueType="num">
                                      <p:cBhvr additive="base">
                                        <p:cTn dur="500"/>
                                        <p:tgtEl>
                                          <p:spTgt spid="58">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8">
                                            <p:txEl>
                                              <p:pRg end="3" st="3"/>
                                            </p:txEl>
                                          </p:spTgt>
                                        </p:tgtEl>
                                        <p:attrNameLst>
                                          <p:attrName>style.visibility</p:attrName>
                                        </p:attrNameLst>
                                      </p:cBhvr>
                                      <p:to>
                                        <p:strVal val="visible"/>
                                      </p:to>
                                    </p:set>
                                    <p:anim calcmode="lin" valueType="num">
                                      <p:cBhvr additive="base">
                                        <p:cTn dur="500"/>
                                        <p:tgtEl>
                                          <p:spTgt spid="58">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8">
                                            <p:txEl>
                                              <p:pRg end="4" st="4"/>
                                            </p:txEl>
                                          </p:spTgt>
                                        </p:tgtEl>
                                        <p:attrNameLst>
                                          <p:attrName>style.visibility</p:attrName>
                                        </p:attrNameLst>
                                      </p:cBhvr>
                                      <p:to>
                                        <p:strVal val="visible"/>
                                      </p:to>
                                    </p:set>
                                    <p:anim calcmode="lin" valueType="num">
                                      <p:cBhvr additive="base">
                                        <p:cTn dur="500"/>
                                        <p:tgtEl>
                                          <p:spTgt spid="58">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8">
                                            <p:txEl>
                                              <p:pRg end="5" st="5"/>
                                            </p:txEl>
                                          </p:spTgt>
                                        </p:tgtEl>
                                        <p:attrNameLst>
                                          <p:attrName>style.visibility</p:attrName>
                                        </p:attrNameLst>
                                      </p:cBhvr>
                                      <p:to>
                                        <p:strVal val="visible"/>
                                      </p:to>
                                    </p:set>
                                    <p:anim calcmode="lin" valueType="num">
                                      <p:cBhvr additive="base">
                                        <p:cTn dur="500"/>
                                        <p:tgtEl>
                                          <p:spTgt spid="58">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8">
                                            <p:txEl>
                                              <p:pRg end="6" st="6"/>
                                            </p:txEl>
                                          </p:spTgt>
                                        </p:tgtEl>
                                        <p:attrNameLst>
                                          <p:attrName>style.visibility</p:attrName>
                                        </p:attrNameLst>
                                      </p:cBhvr>
                                      <p:to>
                                        <p:strVal val="visible"/>
                                      </p:to>
                                    </p:set>
                                    <p:anim calcmode="lin" valueType="num">
                                      <p:cBhvr additive="base">
                                        <p:cTn dur="500"/>
                                        <p:tgtEl>
                                          <p:spTgt spid="58">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8">
                                            <p:txEl>
                                              <p:pRg end="7" st="7"/>
                                            </p:txEl>
                                          </p:spTgt>
                                        </p:tgtEl>
                                        <p:attrNameLst>
                                          <p:attrName>style.visibility</p:attrName>
                                        </p:attrNameLst>
                                      </p:cBhvr>
                                      <p:to>
                                        <p:strVal val="visible"/>
                                      </p:to>
                                    </p:set>
                                    <p:anim calcmode="lin" valueType="num">
                                      <p:cBhvr additive="base">
                                        <p:cTn dur="500"/>
                                        <p:tgtEl>
                                          <p:spTgt spid="58">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58">
                                            <p:txEl>
                                              <p:pRg end="8" st="8"/>
                                            </p:txEl>
                                          </p:spTgt>
                                        </p:tgtEl>
                                        <p:attrNameLst>
                                          <p:attrName>style.visibility</p:attrName>
                                        </p:attrNameLst>
                                      </p:cBhvr>
                                      <p:to>
                                        <p:strVal val="visible"/>
                                      </p:to>
                                    </p:set>
                                    <p:anim calcmode="lin" valueType="num">
                                      <p:cBhvr additive="base">
                                        <p:cTn dur="500"/>
                                        <p:tgtEl>
                                          <p:spTgt spid="58">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250"/>
                                  </p:stCondLst>
                                  <p:childTnLst>
                                    <p:set>
                                      <p:cBhvr>
                                        <p:cTn dur="1" fill="hold">
                                          <p:stCondLst>
                                            <p:cond delay="0"/>
                                          </p:stCondLst>
                                        </p:cTn>
                                        <p:tgtEl>
                                          <p:spTgt spid="59">
                                            <p:txEl>
                                              <p:pRg end="0" st="0"/>
                                            </p:txEl>
                                          </p:spTgt>
                                        </p:tgtEl>
                                        <p:attrNameLst>
                                          <p:attrName>style.visibility</p:attrName>
                                        </p:attrNameLst>
                                      </p:cBhvr>
                                      <p:to>
                                        <p:strVal val="visible"/>
                                      </p:to>
                                    </p:set>
                                    <p:anim calcmode="lin" valueType="num">
                                      <p:cBhvr additive="base">
                                        <p:cTn dur="500"/>
                                        <p:tgtEl>
                                          <p:spTgt spid="5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250"/>
                                  </p:stCondLst>
                                  <p:childTnLst>
                                    <p:set>
                                      <p:cBhvr>
                                        <p:cTn dur="1" fill="hold">
                                          <p:stCondLst>
                                            <p:cond delay="0"/>
                                          </p:stCondLst>
                                        </p:cTn>
                                        <p:tgtEl>
                                          <p:spTgt spid="59">
                                            <p:txEl>
                                              <p:pRg end="1" st="1"/>
                                            </p:txEl>
                                          </p:spTgt>
                                        </p:tgtEl>
                                        <p:attrNameLst>
                                          <p:attrName>style.visibility</p:attrName>
                                        </p:attrNameLst>
                                      </p:cBhvr>
                                      <p:to>
                                        <p:strVal val="visible"/>
                                      </p:to>
                                    </p:set>
                                    <p:anim calcmode="lin" valueType="num">
                                      <p:cBhvr additive="base">
                                        <p:cTn dur="500"/>
                                        <p:tgtEl>
                                          <p:spTgt spid="5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250"/>
                                  </p:stCondLst>
                                  <p:childTnLst>
                                    <p:set>
                                      <p:cBhvr>
                                        <p:cTn dur="1" fill="hold">
                                          <p:stCondLst>
                                            <p:cond delay="0"/>
                                          </p:stCondLst>
                                        </p:cTn>
                                        <p:tgtEl>
                                          <p:spTgt spid="59">
                                            <p:txEl>
                                              <p:pRg end="2" st="2"/>
                                            </p:txEl>
                                          </p:spTgt>
                                        </p:tgtEl>
                                        <p:attrNameLst>
                                          <p:attrName>style.visibility</p:attrName>
                                        </p:attrNameLst>
                                      </p:cBhvr>
                                      <p:to>
                                        <p:strVal val="visible"/>
                                      </p:to>
                                    </p:set>
                                    <p:anim calcmode="lin" valueType="num">
                                      <p:cBhvr additive="base">
                                        <p:cTn dur="500"/>
                                        <p:tgtEl>
                                          <p:spTgt spid="59">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250"/>
                                  </p:stCondLst>
                                  <p:childTnLst>
                                    <p:set>
                                      <p:cBhvr>
                                        <p:cTn dur="1" fill="hold">
                                          <p:stCondLst>
                                            <p:cond delay="0"/>
                                          </p:stCondLst>
                                        </p:cTn>
                                        <p:tgtEl>
                                          <p:spTgt spid="59">
                                            <p:txEl>
                                              <p:pRg end="3" st="3"/>
                                            </p:txEl>
                                          </p:spTgt>
                                        </p:tgtEl>
                                        <p:attrNameLst>
                                          <p:attrName>style.visibility</p:attrName>
                                        </p:attrNameLst>
                                      </p:cBhvr>
                                      <p:to>
                                        <p:strVal val="visible"/>
                                      </p:to>
                                    </p:set>
                                    <p:anim calcmode="lin" valueType="num">
                                      <p:cBhvr additive="base">
                                        <p:cTn dur="500"/>
                                        <p:tgtEl>
                                          <p:spTgt spid="59">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2">
                                  <p:stCondLst>
                                    <p:cond delay="250"/>
                                  </p:stCondLst>
                                  <p:childTnLst>
                                    <p:set>
                                      <p:cBhvr>
                                        <p:cTn dur="1" fill="hold">
                                          <p:stCondLst>
                                            <p:cond delay="0"/>
                                          </p:stCondLst>
                                        </p:cTn>
                                        <p:tgtEl>
                                          <p:spTgt spid="59">
                                            <p:txEl>
                                              <p:pRg end="4" st="4"/>
                                            </p:txEl>
                                          </p:spTgt>
                                        </p:tgtEl>
                                        <p:attrNameLst>
                                          <p:attrName>style.visibility</p:attrName>
                                        </p:attrNameLst>
                                      </p:cBhvr>
                                      <p:to>
                                        <p:strVal val="visible"/>
                                      </p:to>
                                    </p:set>
                                    <p:anim calcmode="lin" valueType="num">
                                      <p:cBhvr additive="base">
                                        <p:cTn dur="500"/>
                                        <p:tgtEl>
                                          <p:spTgt spid="59">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2">
                                  <p:stCondLst>
                                    <p:cond delay="250"/>
                                  </p:stCondLst>
                                  <p:childTnLst>
                                    <p:set>
                                      <p:cBhvr>
                                        <p:cTn dur="1" fill="hold">
                                          <p:stCondLst>
                                            <p:cond delay="0"/>
                                          </p:stCondLst>
                                        </p:cTn>
                                        <p:tgtEl>
                                          <p:spTgt spid="59">
                                            <p:txEl>
                                              <p:pRg end="5" st="5"/>
                                            </p:txEl>
                                          </p:spTgt>
                                        </p:tgtEl>
                                        <p:attrNameLst>
                                          <p:attrName>style.visibility</p:attrName>
                                        </p:attrNameLst>
                                      </p:cBhvr>
                                      <p:to>
                                        <p:strVal val="visible"/>
                                      </p:to>
                                    </p:set>
                                    <p:anim calcmode="lin" valueType="num">
                                      <p:cBhvr additive="base">
                                        <p:cTn dur="500"/>
                                        <p:tgtEl>
                                          <p:spTgt spid="59">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2" presetSubtype="2">
                                  <p:stCondLst>
                                    <p:cond delay="250"/>
                                  </p:stCondLst>
                                  <p:childTnLst>
                                    <p:set>
                                      <p:cBhvr>
                                        <p:cTn dur="1" fill="hold">
                                          <p:stCondLst>
                                            <p:cond delay="0"/>
                                          </p:stCondLst>
                                        </p:cTn>
                                        <p:tgtEl>
                                          <p:spTgt spid="59">
                                            <p:txEl>
                                              <p:pRg end="6" st="6"/>
                                            </p:txEl>
                                          </p:spTgt>
                                        </p:tgtEl>
                                        <p:attrNameLst>
                                          <p:attrName>style.visibility</p:attrName>
                                        </p:attrNameLst>
                                      </p:cBhvr>
                                      <p:to>
                                        <p:strVal val="visible"/>
                                      </p:to>
                                    </p:set>
                                    <p:anim calcmode="lin" valueType="num">
                                      <p:cBhvr additive="base">
                                        <p:cTn dur="500"/>
                                        <p:tgtEl>
                                          <p:spTgt spid="59">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2">
                                  <p:stCondLst>
                                    <p:cond delay="250"/>
                                  </p:stCondLst>
                                  <p:childTnLst>
                                    <p:set>
                                      <p:cBhvr>
                                        <p:cTn dur="1" fill="hold">
                                          <p:stCondLst>
                                            <p:cond delay="0"/>
                                          </p:stCondLst>
                                        </p:cTn>
                                        <p:tgtEl>
                                          <p:spTgt spid="59">
                                            <p:txEl>
                                              <p:pRg end="7" st="7"/>
                                            </p:txEl>
                                          </p:spTgt>
                                        </p:tgtEl>
                                        <p:attrNameLst>
                                          <p:attrName>style.visibility</p:attrName>
                                        </p:attrNameLst>
                                      </p:cBhvr>
                                      <p:to>
                                        <p:strVal val="visible"/>
                                      </p:to>
                                    </p:set>
                                    <p:anim calcmode="lin" valueType="num">
                                      <p:cBhvr additive="base">
                                        <p:cTn dur="500"/>
                                        <p:tgtEl>
                                          <p:spTgt spid="59">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2">
                                  <p:stCondLst>
                                    <p:cond delay="250"/>
                                  </p:stCondLst>
                                  <p:childTnLst>
                                    <p:set>
                                      <p:cBhvr>
                                        <p:cTn dur="1" fill="hold">
                                          <p:stCondLst>
                                            <p:cond delay="0"/>
                                          </p:stCondLst>
                                        </p:cTn>
                                        <p:tgtEl>
                                          <p:spTgt spid="59">
                                            <p:txEl>
                                              <p:pRg end="8" st="8"/>
                                            </p:txEl>
                                          </p:spTgt>
                                        </p:tgtEl>
                                        <p:attrNameLst>
                                          <p:attrName>style.visibility</p:attrName>
                                        </p:attrNameLst>
                                      </p:cBhvr>
                                      <p:to>
                                        <p:strVal val="visible"/>
                                      </p:to>
                                    </p:set>
                                    <p:anim calcmode="lin" valueType="num">
                                      <p:cBhvr additive="base">
                                        <p:cTn dur="500"/>
                                        <p:tgtEl>
                                          <p:spTgt spid="59">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60" name="Shape 60"/>
        <p:cNvGrpSpPr/>
        <p:nvPr/>
      </p:nvGrpSpPr>
      <p:grpSpPr>
        <a:xfrm>
          <a:off x="0" y="0"/>
          <a:ext cx="0" cy="0"/>
          <a:chOff x="0" y="0"/>
          <a:chExt cx="0" cy="0"/>
        </a:xfrm>
      </p:grpSpPr>
      <p:sp>
        <p:nvSpPr>
          <p:cNvPr id="61" name="Google Shape;61;p22"/>
          <p:cNvSpPr txBox="1"/>
          <p:nvPr>
            <p:ph idx="1" type="body"/>
          </p:nvPr>
        </p:nvSpPr>
        <p:spPr>
          <a:xfrm>
            <a:off x="2225675" y="2161800"/>
            <a:ext cx="4692600" cy="819900"/>
          </a:xfrm>
          <a:prstGeom prst="rect">
            <a:avLst/>
          </a:prstGeom>
          <a:noFill/>
          <a:ln>
            <a:noFill/>
          </a:ln>
        </p:spPr>
        <p:txBody>
          <a:bodyPr anchorCtr="0" anchor="ctr" bIns="91425" lIns="91425" spcFirstLastPara="1" rIns="91425" wrap="square" tIns="91425">
            <a:noAutofit/>
          </a:bodyPr>
          <a:lstStyle>
            <a:lvl1pPr indent="-381000" lvl="0" marL="457200" algn="ctr">
              <a:lnSpc>
                <a:spcPct val="100000"/>
              </a:lnSpc>
              <a:spcBef>
                <a:spcPts val="600"/>
              </a:spcBef>
              <a:spcAft>
                <a:spcPts val="0"/>
              </a:spcAft>
              <a:buSzPts val="2400"/>
              <a:buChar char="›"/>
              <a:defRPr b="1" i="1"/>
            </a:lvl1pPr>
            <a:lvl2pPr indent="-381000" lvl="1" marL="914400" algn="ctr">
              <a:lnSpc>
                <a:spcPct val="100000"/>
              </a:lnSpc>
              <a:spcBef>
                <a:spcPts val="0"/>
              </a:spcBef>
              <a:spcAft>
                <a:spcPts val="0"/>
              </a:spcAft>
              <a:buSzPts val="2400"/>
              <a:buChar char="›"/>
              <a:defRPr b="1" i="1"/>
            </a:lvl2pPr>
            <a:lvl3pPr indent="-381000" lvl="2" marL="1371600" algn="ctr">
              <a:lnSpc>
                <a:spcPct val="100000"/>
              </a:lnSpc>
              <a:spcBef>
                <a:spcPts val="0"/>
              </a:spcBef>
              <a:spcAft>
                <a:spcPts val="0"/>
              </a:spcAft>
              <a:buSzPts val="2400"/>
              <a:buChar char="›"/>
              <a:defRPr b="1" i="1"/>
            </a:lvl3pPr>
            <a:lvl4pPr indent="-381000" lvl="3" marL="1828800" algn="ctr">
              <a:lnSpc>
                <a:spcPct val="100000"/>
              </a:lnSpc>
              <a:spcBef>
                <a:spcPts val="0"/>
              </a:spcBef>
              <a:spcAft>
                <a:spcPts val="0"/>
              </a:spcAft>
              <a:buSzPts val="2400"/>
              <a:buChar char="›"/>
              <a:defRPr b="1" i="1"/>
            </a:lvl4pPr>
            <a:lvl5pPr indent="-381000" lvl="4" marL="2286000" algn="ctr">
              <a:lnSpc>
                <a:spcPct val="100000"/>
              </a:lnSpc>
              <a:spcBef>
                <a:spcPts val="0"/>
              </a:spcBef>
              <a:spcAft>
                <a:spcPts val="0"/>
              </a:spcAft>
              <a:buSzPts val="2400"/>
              <a:buChar char="›"/>
              <a:defRPr b="1" i="1"/>
            </a:lvl5pPr>
            <a:lvl6pPr indent="-381000" lvl="5" marL="2743200" algn="ctr">
              <a:lnSpc>
                <a:spcPct val="100000"/>
              </a:lnSpc>
              <a:spcBef>
                <a:spcPts val="0"/>
              </a:spcBef>
              <a:spcAft>
                <a:spcPts val="0"/>
              </a:spcAft>
              <a:buSzPts val="2400"/>
              <a:buChar char="›"/>
              <a:defRPr b="1" i="1"/>
            </a:lvl6pPr>
            <a:lvl7pPr indent="-381000" lvl="6" marL="3200400" algn="ctr">
              <a:lnSpc>
                <a:spcPct val="100000"/>
              </a:lnSpc>
              <a:spcBef>
                <a:spcPts val="0"/>
              </a:spcBef>
              <a:spcAft>
                <a:spcPts val="0"/>
              </a:spcAft>
              <a:buSzPts val="2400"/>
              <a:buChar char="›"/>
              <a:defRPr b="1" i="1"/>
            </a:lvl7pPr>
            <a:lvl8pPr indent="-381000" lvl="7" marL="3657600" algn="ctr">
              <a:lnSpc>
                <a:spcPct val="100000"/>
              </a:lnSpc>
              <a:spcBef>
                <a:spcPts val="0"/>
              </a:spcBef>
              <a:spcAft>
                <a:spcPts val="0"/>
              </a:spcAft>
              <a:buSzPts val="2400"/>
              <a:buChar char="›"/>
              <a:defRPr b="1" i="1"/>
            </a:lvl8pPr>
            <a:lvl9pPr indent="-381000" lvl="8" marL="4114800" algn="ctr">
              <a:lnSpc>
                <a:spcPct val="100000"/>
              </a:lnSpc>
              <a:spcBef>
                <a:spcPts val="0"/>
              </a:spcBef>
              <a:spcAft>
                <a:spcPts val="0"/>
              </a:spcAft>
              <a:buSzPts val="2400"/>
              <a:buChar char="»"/>
              <a:defRPr b="1" i="1"/>
            </a:lvl9pPr>
          </a:lstStyle>
          <a:p/>
        </p:txBody>
      </p:sp>
      <p:grpSp>
        <p:nvGrpSpPr>
          <p:cNvPr id="62" name="Google Shape;62;p22"/>
          <p:cNvGrpSpPr/>
          <p:nvPr/>
        </p:nvGrpSpPr>
        <p:grpSpPr>
          <a:xfrm>
            <a:off x="7395202" y="-6"/>
            <a:ext cx="1748884" cy="4013021"/>
            <a:chOff x="7395202" y="-6"/>
            <a:chExt cx="1748884" cy="4013021"/>
          </a:xfrm>
        </p:grpSpPr>
        <p:sp>
          <p:nvSpPr>
            <p:cNvPr id="63" name="Google Shape;63;p22"/>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 name="Google Shape;64;p22"/>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 name="Google Shape;65;p22"/>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 name="Google Shape;66;p22"/>
            <p:cNvSpPr/>
            <p:nvPr/>
          </p:nvSpPr>
          <p:spPr>
            <a:xfrm rot="-5400000">
              <a:off x="7178152" y="542730"/>
              <a:ext cx="1110900" cy="6768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7" name="Google Shape;67;p22"/>
            <p:cNvSpPr/>
            <p:nvPr/>
          </p:nvSpPr>
          <p:spPr>
            <a:xfrm flipH="1" rot="-5400000">
              <a:off x="8242801" y="3381815"/>
              <a:ext cx="784500" cy="4779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68" name="Google Shape;68;p22"/>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 name="Google Shape;69;p22"/>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0" name="Google Shape;70;p22"/>
          <p:cNvSpPr/>
          <p:nvPr/>
        </p:nvSpPr>
        <p:spPr>
          <a:xfrm flipH="1" rot="-5400000">
            <a:off x="-358985" y="3663619"/>
            <a:ext cx="1838515" cy="1120555"/>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 name="Google Shape;71;p22"/>
          <p:cNvSpPr/>
          <p:nvPr/>
        </p:nvSpPr>
        <p:spPr>
          <a:xfrm rot="-5400000">
            <a:off x="-199052" y="1206482"/>
            <a:ext cx="1018800" cy="6207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 name="Google Shape;72;p22"/>
          <p:cNvSpPr/>
          <p:nvPr/>
        </p:nvSpPr>
        <p:spPr>
          <a:xfrm flipH="1" rot="-5400000">
            <a:off x="472234" y="3024661"/>
            <a:ext cx="1272000" cy="7752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 name="Google Shape;73;p22"/>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4" name="Shape 74"/>
        <p:cNvGrpSpPr/>
        <p:nvPr/>
      </p:nvGrpSpPr>
      <p:grpSpPr>
        <a:xfrm>
          <a:off x="0" y="0"/>
          <a:ext cx="0" cy="0"/>
          <a:chOff x="0" y="0"/>
          <a:chExt cx="0" cy="0"/>
        </a:xfrm>
      </p:grpSpPr>
      <p:sp>
        <p:nvSpPr>
          <p:cNvPr id="75" name="Google Shape;75;p23"/>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6" name="Google Shape;76;p23"/>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grpSp>
        <p:nvGrpSpPr>
          <p:cNvPr id="77" name="Google Shape;77;p23"/>
          <p:cNvGrpSpPr/>
          <p:nvPr/>
        </p:nvGrpSpPr>
        <p:grpSpPr>
          <a:xfrm>
            <a:off x="7395202" y="-6"/>
            <a:ext cx="1748884" cy="4013021"/>
            <a:chOff x="7395202" y="-6"/>
            <a:chExt cx="1748884" cy="4013021"/>
          </a:xfrm>
        </p:grpSpPr>
        <p:sp>
          <p:nvSpPr>
            <p:cNvPr id="78" name="Google Shape;78;p23"/>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 name="Google Shape;79;p23"/>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0" name="Google Shape;80;p23"/>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1" name="Google Shape;81;p23"/>
            <p:cNvSpPr/>
            <p:nvPr/>
          </p:nvSpPr>
          <p:spPr>
            <a:xfrm rot="-5400000">
              <a:off x="7178152" y="542730"/>
              <a:ext cx="1110900" cy="6768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 name="Google Shape;82;p23"/>
            <p:cNvSpPr/>
            <p:nvPr/>
          </p:nvSpPr>
          <p:spPr>
            <a:xfrm flipH="1" rot="-5400000">
              <a:off x="8242801" y="3381815"/>
              <a:ext cx="784500" cy="4779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3" name="Google Shape;83;p23"/>
          <p:cNvGrpSpPr/>
          <p:nvPr/>
        </p:nvGrpSpPr>
        <p:grpSpPr>
          <a:xfrm>
            <a:off x="3" y="2738679"/>
            <a:ext cx="722480" cy="2404814"/>
            <a:chOff x="3" y="2750304"/>
            <a:chExt cx="722480" cy="2404814"/>
          </a:xfrm>
        </p:grpSpPr>
        <p:sp>
          <p:nvSpPr>
            <p:cNvPr id="84" name="Google Shape;84;p23"/>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 name="Google Shape;85;p23"/>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 name="Google Shape;86;p23"/>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 name="Google Shape;87;p23"/>
            <p:cNvSpPr/>
            <p:nvPr/>
          </p:nvSpPr>
          <p:spPr>
            <a:xfrm rot="-5400000">
              <a:off x="-120147" y="2870454"/>
              <a:ext cx="614700" cy="3744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 name="Google Shape;88;p23"/>
            <p:cNvSpPr/>
            <p:nvPr/>
          </p:nvSpPr>
          <p:spPr>
            <a:xfrm flipH="1" rot="-5400000">
              <a:off x="228056" y="4058304"/>
              <a:ext cx="614400" cy="3744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89" name="Google Shape;89;p23"/>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90" name="Shape 90"/>
        <p:cNvGrpSpPr/>
        <p:nvPr/>
      </p:nvGrpSpPr>
      <p:grpSpPr>
        <a:xfrm>
          <a:off x="0" y="0"/>
          <a:ext cx="0" cy="0"/>
          <a:chOff x="0" y="0"/>
          <a:chExt cx="0" cy="0"/>
        </a:xfrm>
      </p:grpSpPr>
      <p:sp>
        <p:nvSpPr>
          <p:cNvPr id="91" name="Google Shape;91;p24"/>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2" name="Google Shape;92;p24"/>
          <p:cNvSpPr txBox="1"/>
          <p:nvPr>
            <p:ph idx="1" type="body"/>
          </p:nvPr>
        </p:nvSpPr>
        <p:spPr>
          <a:xfrm>
            <a:off x="1067100"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93" name="Google Shape;93;p24"/>
          <p:cNvSpPr txBox="1"/>
          <p:nvPr>
            <p:ph idx="2" type="body"/>
          </p:nvPr>
        </p:nvSpPr>
        <p:spPr>
          <a:xfrm>
            <a:off x="3194801"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94" name="Google Shape;94;p24"/>
          <p:cNvSpPr txBox="1"/>
          <p:nvPr>
            <p:ph idx="3" type="body"/>
          </p:nvPr>
        </p:nvSpPr>
        <p:spPr>
          <a:xfrm>
            <a:off x="5322501" y="1676800"/>
            <a:ext cx="2024100" cy="324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grpSp>
        <p:nvGrpSpPr>
          <p:cNvPr id="95" name="Google Shape;95;p24"/>
          <p:cNvGrpSpPr/>
          <p:nvPr/>
        </p:nvGrpSpPr>
        <p:grpSpPr>
          <a:xfrm>
            <a:off x="7395202" y="-6"/>
            <a:ext cx="1748884" cy="4013021"/>
            <a:chOff x="7395202" y="-6"/>
            <a:chExt cx="1748884" cy="4013021"/>
          </a:xfrm>
        </p:grpSpPr>
        <p:sp>
          <p:nvSpPr>
            <p:cNvPr id="96" name="Google Shape;96;p24"/>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 name="Google Shape;97;p24"/>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8" name="Google Shape;98;p24"/>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 name="Google Shape;99;p24"/>
            <p:cNvSpPr/>
            <p:nvPr/>
          </p:nvSpPr>
          <p:spPr>
            <a:xfrm rot="-5400000">
              <a:off x="7178152" y="542730"/>
              <a:ext cx="1110900" cy="6768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0" name="Google Shape;100;p24"/>
            <p:cNvSpPr/>
            <p:nvPr/>
          </p:nvSpPr>
          <p:spPr>
            <a:xfrm flipH="1" rot="-5400000">
              <a:off x="8242801" y="3381815"/>
              <a:ext cx="784500" cy="4779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1" name="Google Shape;101;p24"/>
          <p:cNvGrpSpPr/>
          <p:nvPr/>
        </p:nvGrpSpPr>
        <p:grpSpPr>
          <a:xfrm>
            <a:off x="3" y="2738679"/>
            <a:ext cx="722480" cy="2404814"/>
            <a:chOff x="3" y="2750304"/>
            <a:chExt cx="722480" cy="2404814"/>
          </a:xfrm>
        </p:grpSpPr>
        <p:sp>
          <p:nvSpPr>
            <p:cNvPr id="102" name="Google Shape;102;p24"/>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3" name="Google Shape;103;p24"/>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 name="Google Shape;104;p24"/>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5" name="Google Shape;105;p24"/>
            <p:cNvSpPr/>
            <p:nvPr/>
          </p:nvSpPr>
          <p:spPr>
            <a:xfrm rot="-5400000">
              <a:off x="-120147" y="2870454"/>
              <a:ext cx="614700" cy="3744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6" name="Google Shape;106;p24"/>
            <p:cNvSpPr/>
            <p:nvPr/>
          </p:nvSpPr>
          <p:spPr>
            <a:xfrm flipH="1" rot="-5400000">
              <a:off x="228056" y="4058304"/>
              <a:ext cx="614400" cy="3744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07" name="Google Shape;107;p24"/>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8" name="Shape 108"/>
        <p:cNvGrpSpPr/>
        <p:nvPr/>
      </p:nvGrpSpPr>
      <p:grpSpPr>
        <a:xfrm>
          <a:off x="0" y="0"/>
          <a:ext cx="0" cy="0"/>
          <a:chOff x="0" y="0"/>
          <a:chExt cx="0" cy="0"/>
        </a:xfrm>
      </p:grpSpPr>
      <p:sp>
        <p:nvSpPr>
          <p:cNvPr id="109" name="Google Shape;109;p25"/>
          <p:cNvSpPr txBox="1"/>
          <p:nvPr>
            <p:ph type="title"/>
          </p:nvPr>
        </p:nvSpPr>
        <p:spPr>
          <a:xfrm>
            <a:off x="457200" y="205979"/>
            <a:ext cx="8229600" cy="85725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0" name="Google Shape;110;p25"/>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111" name="Google Shape;111;p25"/>
          <p:cNvSpPr txBox="1"/>
          <p:nvPr>
            <p:ph idx="10" type="dt"/>
          </p:nvPr>
        </p:nvSpPr>
        <p:spPr>
          <a:xfrm>
            <a:off x="457200" y="4767264"/>
            <a:ext cx="21336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 name="Google Shape;112;p25"/>
          <p:cNvSpPr txBox="1"/>
          <p:nvPr>
            <p:ph idx="11" type="ftr"/>
          </p:nvPr>
        </p:nvSpPr>
        <p:spPr>
          <a:xfrm>
            <a:off x="3124200" y="4767264"/>
            <a:ext cx="28956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3" name="Google Shape;113;p25"/>
          <p:cNvSpPr txBox="1"/>
          <p:nvPr>
            <p:ph idx="12" type="sldNum"/>
          </p:nvPr>
        </p:nvSpPr>
        <p:spPr>
          <a:xfrm>
            <a:off x="6553200" y="4767264"/>
            <a:ext cx="2133600" cy="273844"/>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4" name="Shape 114"/>
        <p:cNvGrpSpPr/>
        <p:nvPr/>
      </p:nvGrpSpPr>
      <p:grpSpPr>
        <a:xfrm>
          <a:off x="0" y="0"/>
          <a:ext cx="0" cy="0"/>
          <a:chOff x="0" y="0"/>
          <a:chExt cx="0" cy="0"/>
        </a:xfrm>
      </p:grpSpPr>
      <p:sp>
        <p:nvSpPr>
          <p:cNvPr id="115" name="Google Shape;115;p26"/>
          <p:cNvSpPr txBox="1"/>
          <p:nvPr>
            <p:ph type="title"/>
          </p:nvPr>
        </p:nvSpPr>
        <p:spPr>
          <a:xfrm>
            <a:off x="629841" y="273844"/>
            <a:ext cx="7886700" cy="994172"/>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6" name="Google Shape;116;p26"/>
          <p:cNvSpPr txBox="1"/>
          <p:nvPr>
            <p:ph idx="1" type="body"/>
          </p:nvPr>
        </p:nvSpPr>
        <p:spPr>
          <a:xfrm>
            <a:off x="629842" y="1260872"/>
            <a:ext cx="3868340" cy="617934"/>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00"/>
              </a:spcBef>
              <a:spcAft>
                <a:spcPts val="0"/>
              </a:spcAft>
              <a:buSzPts val="2400"/>
              <a:buNone/>
              <a:defRPr b="1" sz="1800"/>
            </a:lvl1pPr>
            <a:lvl2pPr indent="-228600" lvl="1" marL="914400" algn="l">
              <a:lnSpc>
                <a:spcPct val="100000"/>
              </a:lnSpc>
              <a:spcBef>
                <a:spcPts val="0"/>
              </a:spcBef>
              <a:spcAft>
                <a:spcPts val="0"/>
              </a:spcAft>
              <a:buSzPts val="2400"/>
              <a:buNone/>
              <a:defRPr b="1" sz="1500"/>
            </a:lvl2pPr>
            <a:lvl3pPr indent="-228600" lvl="2" marL="1371600" algn="l">
              <a:lnSpc>
                <a:spcPct val="100000"/>
              </a:lnSpc>
              <a:spcBef>
                <a:spcPts val="0"/>
              </a:spcBef>
              <a:spcAft>
                <a:spcPts val="0"/>
              </a:spcAft>
              <a:buSzPts val="2400"/>
              <a:buNone/>
              <a:defRPr b="1" sz="1400"/>
            </a:lvl3pPr>
            <a:lvl4pPr indent="-228600" lvl="3" marL="1828800" algn="l">
              <a:lnSpc>
                <a:spcPct val="100000"/>
              </a:lnSpc>
              <a:spcBef>
                <a:spcPts val="0"/>
              </a:spcBef>
              <a:spcAft>
                <a:spcPts val="0"/>
              </a:spcAft>
              <a:buSzPts val="2400"/>
              <a:buNone/>
              <a:defRPr b="1" sz="1200"/>
            </a:lvl4pPr>
            <a:lvl5pPr indent="-228600" lvl="4" marL="2286000" algn="l">
              <a:lnSpc>
                <a:spcPct val="100000"/>
              </a:lnSpc>
              <a:spcBef>
                <a:spcPts val="0"/>
              </a:spcBef>
              <a:spcAft>
                <a:spcPts val="0"/>
              </a:spcAft>
              <a:buSzPts val="2400"/>
              <a:buNone/>
              <a:defRPr b="1" sz="1200"/>
            </a:lvl5pPr>
            <a:lvl6pPr indent="-228600" lvl="5" marL="2743200" algn="l">
              <a:lnSpc>
                <a:spcPct val="100000"/>
              </a:lnSpc>
              <a:spcBef>
                <a:spcPts val="0"/>
              </a:spcBef>
              <a:spcAft>
                <a:spcPts val="0"/>
              </a:spcAft>
              <a:buSzPts val="2400"/>
              <a:buNone/>
              <a:defRPr b="1" sz="1200"/>
            </a:lvl6pPr>
            <a:lvl7pPr indent="-228600" lvl="6" marL="3200400" algn="l">
              <a:lnSpc>
                <a:spcPct val="100000"/>
              </a:lnSpc>
              <a:spcBef>
                <a:spcPts val="0"/>
              </a:spcBef>
              <a:spcAft>
                <a:spcPts val="0"/>
              </a:spcAft>
              <a:buSzPts val="2400"/>
              <a:buNone/>
              <a:defRPr b="1" sz="1200"/>
            </a:lvl7pPr>
            <a:lvl8pPr indent="-228600" lvl="7" marL="3657600" algn="l">
              <a:lnSpc>
                <a:spcPct val="100000"/>
              </a:lnSpc>
              <a:spcBef>
                <a:spcPts val="0"/>
              </a:spcBef>
              <a:spcAft>
                <a:spcPts val="0"/>
              </a:spcAft>
              <a:buSzPts val="2400"/>
              <a:buNone/>
              <a:defRPr b="1" sz="1200"/>
            </a:lvl8pPr>
            <a:lvl9pPr indent="-228600" lvl="8" marL="4114800" algn="l">
              <a:lnSpc>
                <a:spcPct val="100000"/>
              </a:lnSpc>
              <a:spcBef>
                <a:spcPts val="0"/>
              </a:spcBef>
              <a:spcAft>
                <a:spcPts val="0"/>
              </a:spcAft>
              <a:buSzPts val="2400"/>
              <a:buNone/>
              <a:defRPr b="1" sz="1200"/>
            </a:lvl9pPr>
          </a:lstStyle>
          <a:p/>
        </p:txBody>
      </p:sp>
      <p:sp>
        <p:nvSpPr>
          <p:cNvPr id="117" name="Google Shape;117;p26"/>
          <p:cNvSpPr txBox="1"/>
          <p:nvPr>
            <p:ph idx="2" type="body"/>
          </p:nvPr>
        </p:nvSpPr>
        <p:spPr>
          <a:xfrm>
            <a:off x="629842" y="1878806"/>
            <a:ext cx="3868340" cy="2763441"/>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118" name="Google Shape;118;p26"/>
          <p:cNvSpPr txBox="1"/>
          <p:nvPr>
            <p:ph idx="3" type="body"/>
          </p:nvPr>
        </p:nvSpPr>
        <p:spPr>
          <a:xfrm>
            <a:off x="4629150" y="1260872"/>
            <a:ext cx="3887391" cy="617934"/>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600"/>
              </a:spcBef>
              <a:spcAft>
                <a:spcPts val="0"/>
              </a:spcAft>
              <a:buSzPts val="2400"/>
              <a:buNone/>
              <a:defRPr b="1" sz="1800"/>
            </a:lvl1pPr>
            <a:lvl2pPr indent="-228600" lvl="1" marL="914400" algn="l">
              <a:lnSpc>
                <a:spcPct val="100000"/>
              </a:lnSpc>
              <a:spcBef>
                <a:spcPts val="0"/>
              </a:spcBef>
              <a:spcAft>
                <a:spcPts val="0"/>
              </a:spcAft>
              <a:buSzPts val="2400"/>
              <a:buNone/>
              <a:defRPr b="1" sz="1500"/>
            </a:lvl2pPr>
            <a:lvl3pPr indent="-228600" lvl="2" marL="1371600" algn="l">
              <a:lnSpc>
                <a:spcPct val="100000"/>
              </a:lnSpc>
              <a:spcBef>
                <a:spcPts val="0"/>
              </a:spcBef>
              <a:spcAft>
                <a:spcPts val="0"/>
              </a:spcAft>
              <a:buSzPts val="2400"/>
              <a:buNone/>
              <a:defRPr b="1" sz="1400"/>
            </a:lvl3pPr>
            <a:lvl4pPr indent="-228600" lvl="3" marL="1828800" algn="l">
              <a:lnSpc>
                <a:spcPct val="100000"/>
              </a:lnSpc>
              <a:spcBef>
                <a:spcPts val="0"/>
              </a:spcBef>
              <a:spcAft>
                <a:spcPts val="0"/>
              </a:spcAft>
              <a:buSzPts val="2400"/>
              <a:buNone/>
              <a:defRPr b="1" sz="1200"/>
            </a:lvl4pPr>
            <a:lvl5pPr indent="-228600" lvl="4" marL="2286000" algn="l">
              <a:lnSpc>
                <a:spcPct val="100000"/>
              </a:lnSpc>
              <a:spcBef>
                <a:spcPts val="0"/>
              </a:spcBef>
              <a:spcAft>
                <a:spcPts val="0"/>
              </a:spcAft>
              <a:buSzPts val="2400"/>
              <a:buNone/>
              <a:defRPr b="1" sz="1200"/>
            </a:lvl5pPr>
            <a:lvl6pPr indent="-228600" lvl="5" marL="2743200" algn="l">
              <a:lnSpc>
                <a:spcPct val="100000"/>
              </a:lnSpc>
              <a:spcBef>
                <a:spcPts val="0"/>
              </a:spcBef>
              <a:spcAft>
                <a:spcPts val="0"/>
              </a:spcAft>
              <a:buSzPts val="2400"/>
              <a:buNone/>
              <a:defRPr b="1" sz="1200"/>
            </a:lvl6pPr>
            <a:lvl7pPr indent="-228600" lvl="6" marL="3200400" algn="l">
              <a:lnSpc>
                <a:spcPct val="100000"/>
              </a:lnSpc>
              <a:spcBef>
                <a:spcPts val="0"/>
              </a:spcBef>
              <a:spcAft>
                <a:spcPts val="0"/>
              </a:spcAft>
              <a:buSzPts val="2400"/>
              <a:buNone/>
              <a:defRPr b="1" sz="1200"/>
            </a:lvl7pPr>
            <a:lvl8pPr indent="-228600" lvl="7" marL="3657600" algn="l">
              <a:lnSpc>
                <a:spcPct val="100000"/>
              </a:lnSpc>
              <a:spcBef>
                <a:spcPts val="0"/>
              </a:spcBef>
              <a:spcAft>
                <a:spcPts val="0"/>
              </a:spcAft>
              <a:buSzPts val="2400"/>
              <a:buNone/>
              <a:defRPr b="1" sz="1200"/>
            </a:lvl8pPr>
            <a:lvl9pPr indent="-228600" lvl="8" marL="4114800" algn="l">
              <a:lnSpc>
                <a:spcPct val="100000"/>
              </a:lnSpc>
              <a:spcBef>
                <a:spcPts val="0"/>
              </a:spcBef>
              <a:spcAft>
                <a:spcPts val="0"/>
              </a:spcAft>
              <a:buSzPts val="2400"/>
              <a:buNone/>
              <a:defRPr b="1" sz="1200"/>
            </a:lvl9pPr>
          </a:lstStyle>
          <a:p/>
        </p:txBody>
      </p:sp>
      <p:sp>
        <p:nvSpPr>
          <p:cNvPr id="119" name="Google Shape;119;p26"/>
          <p:cNvSpPr txBox="1"/>
          <p:nvPr>
            <p:ph idx="4" type="body"/>
          </p:nvPr>
        </p:nvSpPr>
        <p:spPr>
          <a:xfrm>
            <a:off x="4629150" y="1878806"/>
            <a:ext cx="3887391" cy="2763441"/>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120" name="Google Shape;120;p2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 name="Google Shape;121;p2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6"/>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3" name="Shape 123"/>
        <p:cNvGrpSpPr/>
        <p:nvPr/>
      </p:nvGrpSpPr>
      <p:grpSpPr>
        <a:xfrm>
          <a:off x="0" y="0"/>
          <a:ext cx="0" cy="0"/>
          <a:chOff x="0" y="0"/>
          <a:chExt cx="0" cy="0"/>
        </a:xfrm>
      </p:grpSpPr>
      <p:sp>
        <p:nvSpPr>
          <p:cNvPr id="124" name="Google Shape;124;p27"/>
          <p:cNvSpPr txBox="1"/>
          <p:nvPr>
            <p:ph type="ctrTitle"/>
          </p:nvPr>
        </p:nvSpPr>
        <p:spPr>
          <a:xfrm>
            <a:off x="2647900" y="1659550"/>
            <a:ext cx="3848100" cy="115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5" name="Google Shape;125;p27"/>
          <p:cNvSpPr txBox="1"/>
          <p:nvPr>
            <p:ph idx="1" type="subTitle"/>
          </p:nvPr>
        </p:nvSpPr>
        <p:spPr>
          <a:xfrm>
            <a:off x="2647975" y="2763850"/>
            <a:ext cx="3848100" cy="7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33CCFF"/>
              </a:buClr>
              <a:buSzPts val="1800"/>
              <a:buNone/>
              <a:defRPr sz="1800">
                <a:solidFill>
                  <a:srgbClr val="33CCFF"/>
                </a:solidFill>
              </a:defRPr>
            </a:lvl1pPr>
            <a:lvl2pPr lvl="1" algn="ctr">
              <a:lnSpc>
                <a:spcPct val="100000"/>
              </a:lnSpc>
              <a:spcBef>
                <a:spcPts val="0"/>
              </a:spcBef>
              <a:spcAft>
                <a:spcPts val="0"/>
              </a:spcAft>
              <a:buClr>
                <a:srgbClr val="33CCFF"/>
              </a:buClr>
              <a:buSzPts val="1800"/>
              <a:buNone/>
              <a:defRPr sz="1800">
                <a:solidFill>
                  <a:srgbClr val="33CCFF"/>
                </a:solidFill>
              </a:defRPr>
            </a:lvl2pPr>
            <a:lvl3pPr lvl="2" algn="ctr">
              <a:lnSpc>
                <a:spcPct val="100000"/>
              </a:lnSpc>
              <a:spcBef>
                <a:spcPts val="0"/>
              </a:spcBef>
              <a:spcAft>
                <a:spcPts val="0"/>
              </a:spcAft>
              <a:buClr>
                <a:srgbClr val="33CCFF"/>
              </a:buClr>
              <a:buSzPts val="1800"/>
              <a:buNone/>
              <a:defRPr sz="1800">
                <a:solidFill>
                  <a:srgbClr val="33CCFF"/>
                </a:solidFill>
              </a:defRPr>
            </a:lvl3pPr>
            <a:lvl4pPr lvl="3" algn="ctr">
              <a:lnSpc>
                <a:spcPct val="100000"/>
              </a:lnSpc>
              <a:spcBef>
                <a:spcPts val="0"/>
              </a:spcBef>
              <a:spcAft>
                <a:spcPts val="0"/>
              </a:spcAft>
              <a:buClr>
                <a:srgbClr val="33CCFF"/>
              </a:buClr>
              <a:buSzPts val="1800"/>
              <a:buNone/>
              <a:defRPr sz="1800">
                <a:solidFill>
                  <a:srgbClr val="33CCFF"/>
                </a:solidFill>
              </a:defRPr>
            </a:lvl4pPr>
            <a:lvl5pPr lvl="4" algn="ctr">
              <a:lnSpc>
                <a:spcPct val="100000"/>
              </a:lnSpc>
              <a:spcBef>
                <a:spcPts val="0"/>
              </a:spcBef>
              <a:spcAft>
                <a:spcPts val="0"/>
              </a:spcAft>
              <a:buClr>
                <a:srgbClr val="33CCFF"/>
              </a:buClr>
              <a:buSzPts val="1800"/>
              <a:buNone/>
              <a:defRPr sz="1800">
                <a:solidFill>
                  <a:srgbClr val="33CCFF"/>
                </a:solidFill>
              </a:defRPr>
            </a:lvl5pPr>
            <a:lvl6pPr lvl="5" algn="ctr">
              <a:lnSpc>
                <a:spcPct val="100000"/>
              </a:lnSpc>
              <a:spcBef>
                <a:spcPts val="0"/>
              </a:spcBef>
              <a:spcAft>
                <a:spcPts val="0"/>
              </a:spcAft>
              <a:buClr>
                <a:srgbClr val="33CCFF"/>
              </a:buClr>
              <a:buSzPts val="1800"/>
              <a:buNone/>
              <a:defRPr sz="1800">
                <a:solidFill>
                  <a:srgbClr val="33CCFF"/>
                </a:solidFill>
              </a:defRPr>
            </a:lvl6pPr>
            <a:lvl7pPr lvl="6" algn="ctr">
              <a:lnSpc>
                <a:spcPct val="100000"/>
              </a:lnSpc>
              <a:spcBef>
                <a:spcPts val="0"/>
              </a:spcBef>
              <a:spcAft>
                <a:spcPts val="0"/>
              </a:spcAft>
              <a:buClr>
                <a:srgbClr val="33CCFF"/>
              </a:buClr>
              <a:buSzPts val="1800"/>
              <a:buNone/>
              <a:defRPr sz="1800">
                <a:solidFill>
                  <a:srgbClr val="33CCFF"/>
                </a:solidFill>
              </a:defRPr>
            </a:lvl7pPr>
            <a:lvl8pPr lvl="7" algn="ctr">
              <a:lnSpc>
                <a:spcPct val="100000"/>
              </a:lnSpc>
              <a:spcBef>
                <a:spcPts val="0"/>
              </a:spcBef>
              <a:spcAft>
                <a:spcPts val="0"/>
              </a:spcAft>
              <a:buClr>
                <a:srgbClr val="33CCFF"/>
              </a:buClr>
              <a:buSzPts val="1800"/>
              <a:buNone/>
              <a:defRPr sz="1800">
                <a:solidFill>
                  <a:srgbClr val="33CCFF"/>
                </a:solidFill>
              </a:defRPr>
            </a:lvl8pPr>
            <a:lvl9pPr lvl="8" algn="ctr">
              <a:lnSpc>
                <a:spcPct val="100000"/>
              </a:lnSpc>
              <a:spcBef>
                <a:spcPts val="0"/>
              </a:spcBef>
              <a:spcAft>
                <a:spcPts val="0"/>
              </a:spcAft>
              <a:buClr>
                <a:srgbClr val="33CCFF"/>
              </a:buClr>
              <a:buSzPts val="1800"/>
              <a:buNone/>
              <a:defRPr sz="1800">
                <a:solidFill>
                  <a:srgbClr val="33CCFF"/>
                </a:solidFill>
              </a:defRPr>
            </a:lvl9pPr>
          </a:lstStyle>
          <a:p/>
        </p:txBody>
      </p:sp>
      <p:sp>
        <p:nvSpPr>
          <p:cNvPr id="126" name="Google Shape;126;p27"/>
          <p:cNvSpPr/>
          <p:nvPr/>
        </p:nvSpPr>
        <p:spPr>
          <a:xfrm flipH="1" rot="5400000">
            <a:off x="6177275" y="-42338"/>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7" name="Google Shape;127;p27"/>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 name="Google Shape;128;p27"/>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9" name="Google Shape;129;p27"/>
          <p:cNvSpPr/>
          <p:nvPr/>
        </p:nvSpPr>
        <p:spPr>
          <a:xfrm flipH="1" rot="-5400000">
            <a:off x="563748" y="2068298"/>
            <a:ext cx="1518900" cy="9255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0" name="Google Shape;130;p27"/>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1" name="Google Shape;131;p27"/>
          <p:cNvSpPr/>
          <p:nvPr/>
        </p:nvSpPr>
        <p:spPr>
          <a:xfrm rot="-5400000">
            <a:off x="-192598" y="1950593"/>
            <a:ext cx="985800" cy="6006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2" name="Google Shape;132;p27"/>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3" name="Google Shape;133;p27"/>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4" name="Google Shape;134;p27"/>
          <p:cNvSpPr/>
          <p:nvPr/>
        </p:nvSpPr>
        <p:spPr>
          <a:xfrm flipH="1" rot="-5400000">
            <a:off x="7315902" y="2802275"/>
            <a:ext cx="1027800" cy="626100"/>
          </a:xfrm>
          <a:prstGeom prst="parallelogram">
            <a:avLst>
              <a:gd fmla="val 81897" name="adj"/>
            </a:avLst>
          </a:prstGeom>
          <a:solidFill>
            <a:srgbClr val="FFFFFF">
              <a:alpha val="1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 name="Google Shape;135;p27"/>
          <p:cNvSpPr/>
          <p:nvPr/>
        </p:nvSpPr>
        <p:spPr>
          <a:xfrm flipH="1" rot="-5400000">
            <a:off x="6337825" y="578875"/>
            <a:ext cx="1520100" cy="926100"/>
          </a:xfrm>
          <a:prstGeom prst="parallelogram">
            <a:avLst>
              <a:gd fmla="val 81897" name="adj"/>
            </a:avLst>
          </a:prstGeom>
          <a:solidFill>
            <a:srgbClr val="0066FF">
              <a:alpha val="2156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41F30"/>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1pPr>
            <a:lvl2pPr lvl="1"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2pPr>
            <a:lvl3pPr lvl="2"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3pPr>
            <a:lvl4pPr lvl="3"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4pPr>
            <a:lvl5pPr lvl="4"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5pPr>
            <a:lvl6pPr lvl="5"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6pPr>
            <a:lvl7pPr lvl="6"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7pPr>
            <a:lvl8pPr lvl="7"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8pPr>
            <a:lvl9pPr lvl="8" marR="0" rtl="0" algn="l">
              <a:lnSpc>
                <a:spcPct val="100000"/>
              </a:lnSpc>
              <a:spcBef>
                <a:spcPts val="0"/>
              </a:spcBef>
              <a:spcAft>
                <a:spcPts val="0"/>
              </a:spcAft>
              <a:buClr>
                <a:srgbClr val="FFFFFF"/>
              </a:buClr>
              <a:buSzPts val="3000"/>
              <a:buFont typeface="Hind"/>
              <a:buNone/>
              <a:defRPr b="1" i="0" sz="3000" u="none" cap="none" strike="noStrike">
                <a:solidFill>
                  <a:srgbClr val="FFFFFF"/>
                </a:solidFill>
                <a:latin typeface="Hind"/>
                <a:ea typeface="Hind"/>
                <a:cs typeface="Hind"/>
                <a:sym typeface="Hind"/>
              </a:defRPr>
            </a:lvl9pPr>
          </a:lstStyle>
          <a:p/>
        </p:txBody>
      </p:sp>
      <p:sp>
        <p:nvSpPr>
          <p:cNvPr id="7" name="Google Shape;7;p18"/>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1pPr>
            <a:lvl2pPr indent="-381000" lvl="1" marL="9144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2pPr>
            <a:lvl3pPr indent="-381000" lvl="2" marL="13716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3pPr>
            <a:lvl4pPr indent="-381000" lvl="3" marL="18288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4pPr>
            <a:lvl5pPr indent="-381000" lvl="4" marL="22860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5pPr>
            <a:lvl6pPr indent="-381000" lvl="5" marL="27432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6pPr>
            <a:lvl7pPr indent="-381000" lvl="6" marL="32004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7pPr>
            <a:lvl8pPr indent="-381000" lvl="7" marL="36576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8pPr>
            <a:lvl9pPr indent="-381000" lvl="8" marL="4114800" marR="0" rtl="0" algn="l">
              <a:lnSpc>
                <a:spcPct val="100000"/>
              </a:lnSpc>
              <a:spcBef>
                <a:spcPts val="0"/>
              </a:spcBef>
              <a:spcAft>
                <a:spcPts val="0"/>
              </a:spcAft>
              <a:buClr>
                <a:srgbClr val="1C4587"/>
              </a:buClr>
              <a:buSzPts val="2400"/>
              <a:buFont typeface="Hind"/>
              <a:buChar char="»"/>
              <a:defRPr b="0" i="0" sz="2400" u="none" cap="none" strike="noStrike">
                <a:solidFill>
                  <a:srgbClr val="FFFFFF"/>
                </a:solidFill>
                <a:latin typeface="Hind"/>
                <a:ea typeface="Hind"/>
                <a:cs typeface="Hind"/>
                <a:sym typeface="Hind"/>
              </a:defRPr>
            </a:lvl9pPr>
          </a:lstStyle>
          <a:p/>
        </p:txBody>
      </p:sp>
      <p:sp>
        <p:nvSpPr>
          <p:cNvPr id="8" name="Google Shape;8;p18"/>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FFFFFF"/>
                </a:solidFill>
                <a:latin typeface="Hind"/>
                <a:ea typeface="Hind"/>
                <a:cs typeface="Hind"/>
                <a:sym typeface="Hin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8.jpg"/><Relationship Id="rId5" Type="http://schemas.openxmlformats.org/officeDocument/2006/relationships/hyperlink" Target="https://bbc.github.io/uxd-cognitiv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6.png"/><Relationship Id="rId11" Type="http://schemas.openxmlformats.org/officeDocument/2006/relationships/image" Target="../media/image26.png"/><Relationship Id="rId10" Type="http://schemas.openxmlformats.org/officeDocument/2006/relationships/image" Target="../media/image24.png"/><Relationship Id="rId9"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25.png"/><Relationship Id="rId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gif"/><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3.jpg"/><Relationship Id="rId7" Type="http://schemas.openxmlformats.org/officeDocument/2006/relationships/image" Target="../media/image1.jpg"/><Relationship Id="rId8"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
          <p:cNvSpPr txBox="1"/>
          <p:nvPr>
            <p:ph type="ctrTitle"/>
          </p:nvPr>
        </p:nvSpPr>
        <p:spPr>
          <a:xfrm>
            <a:off x="13500" y="0"/>
            <a:ext cx="7158370" cy="115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600"/>
              <a:buNone/>
            </a:pPr>
            <a:r>
              <a:rPr lang="en" sz="3200"/>
              <a:t>NEURO-INCLUSIVITY: THE FUTURE OF THE TECH INDUSTRY</a:t>
            </a:r>
            <a:endParaRPr sz="3200"/>
          </a:p>
        </p:txBody>
      </p:sp>
      <p:pic>
        <p:nvPicPr>
          <p:cNvPr descr="brain-4389724_1280.png" id="153" name="Google Shape;153;p1"/>
          <p:cNvPicPr preferRelativeResize="0"/>
          <p:nvPr/>
        </p:nvPicPr>
        <p:blipFill rotWithShape="1">
          <a:blip r:embed="rId3">
            <a:alphaModFix/>
          </a:blip>
          <a:srcRect b="0" l="0" r="0" t="0"/>
          <a:stretch/>
        </p:blipFill>
        <p:spPr>
          <a:xfrm>
            <a:off x="2919182" y="1371784"/>
            <a:ext cx="3023637" cy="3151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3000"/>
              <a:buNone/>
            </a:pPr>
            <a:r>
              <a:rPr i="1" lang="en">
                <a:latin typeface="Arial"/>
                <a:ea typeface="Arial"/>
                <a:cs typeface="Arial"/>
                <a:sym typeface="Arial"/>
              </a:rPr>
              <a:t>Neurodiversity Awareness Training </a:t>
            </a:r>
            <a:endParaRPr i="1">
              <a:latin typeface="Arial"/>
              <a:ea typeface="Arial"/>
              <a:cs typeface="Arial"/>
              <a:sym typeface="Arial"/>
            </a:endParaRPr>
          </a:p>
        </p:txBody>
      </p:sp>
      <p:sp>
        <p:nvSpPr>
          <p:cNvPr id="240" name="Google Shape;240;p12"/>
          <p:cNvSpPr txBox="1"/>
          <p:nvPr>
            <p:ph idx="1" type="body"/>
          </p:nvPr>
        </p:nvSpPr>
        <p:spPr>
          <a:xfrm>
            <a:off x="629842" y="1260872"/>
            <a:ext cx="3868340" cy="61793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2400"/>
              <a:buNone/>
            </a:pPr>
            <a:r>
              <a:rPr lang="en"/>
              <a:t>ND MODE: IN MY SHOES</a:t>
            </a:r>
            <a:endParaRPr/>
          </a:p>
        </p:txBody>
      </p:sp>
      <p:sp>
        <p:nvSpPr>
          <p:cNvPr id="241" name="Google Shape;241;p12"/>
          <p:cNvSpPr txBox="1"/>
          <p:nvPr>
            <p:ph idx="3" type="body"/>
          </p:nvPr>
        </p:nvSpPr>
        <p:spPr>
          <a:xfrm>
            <a:off x="4788056" y="1260872"/>
            <a:ext cx="3887391" cy="61793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2400"/>
              <a:buNone/>
            </a:pPr>
            <a:r>
              <a:rPr lang="en"/>
              <a:t>ND DAZE 360 VIRTUAL REALITY EXPERIENCE</a:t>
            </a:r>
            <a:endParaRPr/>
          </a:p>
        </p:txBody>
      </p:sp>
      <p:pic>
        <p:nvPicPr>
          <p:cNvPr id="242" name="Google Shape;242;p12"/>
          <p:cNvPicPr preferRelativeResize="0"/>
          <p:nvPr>
            <p:ph idx="4" type="body"/>
          </p:nvPr>
        </p:nvPicPr>
        <p:blipFill rotWithShape="1">
          <a:blip r:embed="rId3">
            <a:alphaModFix/>
          </a:blip>
          <a:srcRect b="0" l="11191" r="11190" t="0"/>
          <a:stretch/>
        </p:blipFill>
        <p:spPr>
          <a:xfrm>
            <a:off x="4782853" y="2048721"/>
            <a:ext cx="3853145" cy="2544446"/>
          </a:xfrm>
          <a:prstGeom prst="rect">
            <a:avLst/>
          </a:prstGeom>
          <a:noFill/>
          <a:ln>
            <a:noFill/>
          </a:ln>
        </p:spPr>
      </p:pic>
      <p:pic>
        <p:nvPicPr>
          <p:cNvPr id="243" name="Google Shape;243;p12"/>
          <p:cNvPicPr preferRelativeResize="0"/>
          <p:nvPr/>
        </p:nvPicPr>
        <p:blipFill>
          <a:blip r:embed="rId4">
            <a:alphaModFix/>
          </a:blip>
          <a:stretch>
            <a:fillRect/>
          </a:stretch>
        </p:blipFill>
        <p:spPr>
          <a:xfrm>
            <a:off x="277050" y="2048725"/>
            <a:ext cx="4294950" cy="254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1"/>
          <p:cNvSpPr txBox="1"/>
          <p:nvPr>
            <p:ph type="title"/>
          </p:nvPr>
        </p:nvSpPr>
        <p:spPr>
          <a:xfrm>
            <a:off x="457200" y="205979"/>
            <a:ext cx="8229600" cy="85725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i="1" lang="en"/>
              <a:t>Workplace Adjustments </a:t>
            </a:r>
            <a:endParaRPr i="1"/>
          </a:p>
        </p:txBody>
      </p:sp>
      <p:pic>
        <p:nvPicPr>
          <p:cNvPr id="250" name="Google Shape;250;p11"/>
          <p:cNvPicPr preferRelativeResize="0"/>
          <p:nvPr/>
        </p:nvPicPr>
        <p:blipFill rotWithShape="1">
          <a:blip r:embed="rId3">
            <a:alphaModFix/>
          </a:blip>
          <a:srcRect b="0" l="0" r="0" t="0"/>
          <a:stretch/>
        </p:blipFill>
        <p:spPr>
          <a:xfrm>
            <a:off x="2043839" y="1063229"/>
            <a:ext cx="5056322" cy="37922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3"/>
          <p:cNvSpPr txBox="1"/>
          <p:nvPr>
            <p:ph type="title"/>
          </p:nvPr>
        </p:nvSpPr>
        <p:spPr>
          <a:xfrm>
            <a:off x="356181" y="14433"/>
            <a:ext cx="8229600" cy="495863"/>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i="1" lang="en"/>
              <a:t>Design Neuro-Inclusive spaces </a:t>
            </a:r>
            <a:endParaRPr i="1"/>
          </a:p>
        </p:txBody>
      </p:sp>
      <p:pic>
        <p:nvPicPr>
          <p:cNvPr id="257" name="Google Shape;257;p13"/>
          <p:cNvPicPr preferRelativeResize="0"/>
          <p:nvPr/>
        </p:nvPicPr>
        <p:blipFill rotWithShape="1">
          <a:blip r:embed="rId3">
            <a:alphaModFix/>
          </a:blip>
          <a:srcRect b="0" l="0" r="0" t="0"/>
          <a:stretch/>
        </p:blipFill>
        <p:spPr>
          <a:xfrm>
            <a:off x="356175" y="814774"/>
            <a:ext cx="3928050" cy="2648748"/>
          </a:xfrm>
          <a:prstGeom prst="rect">
            <a:avLst/>
          </a:prstGeom>
          <a:noFill/>
          <a:ln>
            <a:noFill/>
          </a:ln>
        </p:spPr>
      </p:pic>
      <p:sp>
        <p:nvSpPr>
          <p:cNvPr id="258" name="Google Shape;258;p13"/>
          <p:cNvSpPr txBox="1"/>
          <p:nvPr/>
        </p:nvSpPr>
        <p:spPr>
          <a:xfrm>
            <a:off x="356175" y="3521050"/>
            <a:ext cx="38241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ind"/>
                <a:ea typeface="Hind"/>
                <a:cs typeface="Hind"/>
                <a:sym typeface="Hind"/>
              </a:rPr>
              <a:t>BBC Cardiff HQ Building - designed with neurodiversity in mind</a:t>
            </a:r>
            <a:endParaRPr>
              <a:solidFill>
                <a:srgbClr val="FFFFFF"/>
              </a:solidFill>
              <a:latin typeface="Hind"/>
              <a:ea typeface="Hind"/>
              <a:cs typeface="Hind"/>
              <a:sym typeface="Hind"/>
            </a:endParaRPr>
          </a:p>
        </p:txBody>
      </p:sp>
      <p:pic>
        <p:nvPicPr>
          <p:cNvPr id="259" name="Google Shape;259;p13"/>
          <p:cNvPicPr preferRelativeResize="0"/>
          <p:nvPr/>
        </p:nvPicPr>
        <p:blipFill>
          <a:blip r:embed="rId4">
            <a:alphaModFix/>
          </a:blip>
          <a:stretch>
            <a:fillRect/>
          </a:stretch>
        </p:blipFill>
        <p:spPr>
          <a:xfrm>
            <a:off x="5748550" y="510296"/>
            <a:ext cx="2525650" cy="4328403"/>
          </a:xfrm>
          <a:prstGeom prst="rect">
            <a:avLst/>
          </a:prstGeom>
          <a:noFill/>
          <a:ln>
            <a:noFill/>
          </a:ln>
        </p:spPr>
      </p:pic>
      <p:sp>
        <p:nvSpPr>
          <p:cNvPr id="260" name="Google Shape;260;p13"/>
          <p:cNvSpPr txBox="1"/>
          <p:nvPr/>
        </p:nvSpPr>
        <p:spPr>
          <a:xfrm>
            <a:off x="2807650" y="4351975"/>
            <a:ext cx="6627900" cy="7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ind"/>
                <a:ea typeface="Hind"/>
                <a:cs typeface="Hind"/>
                <a:sym typeface="Hind"/>
              </a:rPr>
              <a:t>BBC CAPE Sensory Design Checklist:</a:t>
            </a:r>
            <a:endParaRPr>
              <a:solidFill>
                <a:srgbClr val="FFFFFF"/>
              </a:solidFill>
              <a:latin typeface="Hind"/>
              <a:ea typeface="Hind"/>
              <a:cs typeface="Hind"/>
              <a:sym typeface="Hind"/>
            </a:endParaRPr>
          </a:p>
          <a:p>
            <a:pPr indent="0" lvl="0" marL="0" rtl="0" algn="l">
              <a:spcBef>
                <a:spcPts val="0"/>
              </a:spcBef>
              <a:spcAft>
                <a:spcPts val="0"/>
              </a:spcAft>
              <a:buNone/>
            </a:pPr>
            <a:r>
              <a:rPr lang="en" u="sng">
                <a:solidFill>
                  <a:srgbClr val="FFFFFF"/>
                </a:solidFill>
                <a:hlinkClick r:id="rId5"/>
              </a:rPr>
              <a:t>https://bbc.github.io/uxd-cognitive/</a:t>
            </a:r>
            <a:endParaRPr b="1" sz="1700">
              <a:solidFill>
                <a:srgbClr val="FFFFFF"/>
              </a:solidFill>
              <a:latin typeface="Hind"/>
              <a:ea typeface="Hind"/>
              <a:cs typeface="Hind"/>
              <a:sym typeface="Hi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4"/>
          <p:cNvSpPr txBox="1"/>
          <p:nvPr>
            <p:ph type="title"/>
          </p:nvPr>
        </p:nvSpPr>
        <p:spPr>
          <a:xfrm>
            <a:off x="457200" y="205959"/>
            <a:ext cx="8229600" cy="4239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100"/>
              <a:buNone/>
            </a:pPr>
            <a:r>
              <a:rPr b="0" lang="en" sz="3600">
                <a:solidFill>
                  <a:srgbClr val="FFFFFF"/>
                </a:solidFill>
                <a:latin typeface="Calibri"/>
                <a:ea typeface="Calibri"/>
                <a:cs typeface="Calibri"/>
                <a:sym typeface="Calibri"/>
              </a:rPr>
              <a:t>"One way to understand neurodiversity is to think in terms of human operating systems - just because a PC is not running Windows doesn't mean it's broken."</a:t>
            </a:r>
            <a:endParaRPr b="0" sz="3600">
              <a:solidFill>
                <a:srgbClr val="FFFFFF"/>
              </a:solidFill>
              <a:latin typeface="Calibri"/>
              <a:ea typeface="Calibri"/>
              <a:cs typeface="Calibri"/>
              <a:sym typeface="Calibri"/>
            </a:endParaRPr>
          </a:p>
          <a:p>
            <a:pPr indent="0" lvl="0" marL="0" rtl="0" algn="l">
              <a:lnSpc>
                <a:spcPct val="115000"/>
              </a:lnSpc>
              <a:spcBef>
                <a:spcPts val="0"/>
              </a:spcBef>
              <a:spcAft>
                <a:spcPts val="0"/>
              </a:spcAft>
              <a:buSzPts val="1100"/>
              <a:buNone/>
            </a:pPr>
            <a:r>
              <a:t/>
            </a:r>
            <a:endParaRPr b="0" sz="3600">
              <a:solidFill>
                <a:srgbClr val="FFFFFF"/>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0" lang="en" sz="3600">
                <a:solidFill>
                  <a:srgbClr val="FFFFFF"/>
                </a:solidFill>
                <a:latin typeface="Calibri"/>
                <a:ea typeface="Calibri"/>
                <a:cs typeface="Calibri"/>
                <a:sym typeface="Calibri"/>
              </a:rPr>
              <a:t>Steve Silberman </a:t>
            </a:r>
            <a:endParaRPr b="0" sz="3600">
              <a:solidFill>
                <a:srgbClr val="FFFFFF"/>
              </a:solidFill>
              <a:latin typeface="Calibri"/>
              <a:ea typeface="Calibri"/>
              <a:cs typeface="Calibri"/>
              <a:sym typeface="Calibri"/>
            </a:endParaRPr>
          </a:p>
          <a:p>
            <a:pPr indent="0" lvl="0" marL="0" rtl="0" algn="ctr">
              <a:lnSpc>
                <a:spcPct val="100000"/>
              </a:lnSpc>
              <a:spcBef>
                <a:spcPts val="0"/>
              </a:spcBef>
              <a:spcAft>
                <a:spcPts val="0"/>
              </a:spcAft>
              <a:buSzPts val="3000"/>
              <a:buNone/>
            </a:pPr>
            <a:r>
              <a:t/>
            </a:r>
            <a:endParaRPr b="0" sz="1750">
              <a:solidFill>
                <a:srgbClr val="14171A"/>
              </a:solidFill>
              <a:highlight>
                <a:srgbClr val="2B608B"/>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sunset-485016_1920.png" id="272" name="Google Shape;272;p16"/>
          <p:cNvPicPr preferRelativeResize="0"/>
          <p:nvPr/>
        </p:nvPicPr>
        <p:blipFill rotWithShape="1">
          <a:blip r:embed="rId3">
            <a:alphaModFix/>
          </a:blip>
          <a:srcRect b="0" l="0" r="0" t="0"/>
          <a:stretch/>
        </p:blipFill>
        <p:spPr>
          <a:xfrm>
            <a:off x="790575" y="0"/>
            <a:ext cx="7550092" cy="5143500"/>
          </a:xfrm>
          <a:prstGeom prst="rect">
            <a:avLst/>
          </a:prstGeom>
          <a:noFill/>
          <a:ln>
            <a:noFill/>
          </a:ln>
        </p:spPr>
      </p:pic>
      <p:sp>
        <p:nvSpPr>
          <p:cNvPr id="273" name="Google Shape;273;p16"/>
          <p:cNvSpPr txBox="1"/>
          <p:nvPr/>
        </p:nvSpPr>
        <p:spPr>
          <a:xfrm>
            <a:off x="1026064" y="1"/>
            <a:ext cx="6975628" cy="1169487"/>
          </a:xfrm>
          <a:prstGeom prst="rect">
            <a:avLst/>
          </a:prstGeom>
          <a:noFill/>
          <a:ln>
            <a:noFill/>
          </a:ln>
        </p:spPr>
        <p:txBody>
          <a:bodyPr anchorCtr="0" anchor="t" bIns="0" lIns="0" spcFirstLastPara="1" rIns="91425" wrap="square" tIns="0">
            <a:spAutoFit/>
          </a:bodyPr>
          <a:lstStyle/>
          <a:p>
            <a:pPr indent="0" lvl="0" marL="0" marR="0" rtl="0" algn="ctr">
              <a:lnSpc>
                <a:spcPct val="150000"/>
              </a:lnSpc>
              <a:spcBef>
                <a:spcPts val="0"/>
              </a:spcBef>
              <a:spcAft>
                <a:spcPts val="0"/>
              </a:spcAft>
              <a:buNone/>
            </a:pPr>
            <a:r>
              <a:rPr b="0" i="0" lang="en" sz="2700" u="none" cap="none" strike="noStrike">
                <a:solidFill>
                  <a:schemeClr val="lt1"/>
                </a:solidFill>
                <a:latin typeface="Arial"/>
                <a:ea typeface="Arial"/>
                <a:cs typeface="Arial"/>
                <a:sym typeface="Arial"/>
                <a:extLst>
                  <a:ext uri="http://customooxmlschemas.google.com/">
                    <go:slidesCustomData xmlns:go="http://customooxmlschemas.google.com/" textRoundtripDataId="1"/>
                  </a:ext>
                </a:extLst>
              </a:rPr>
              <a:t>Täkiwatanga</a:t>
            </a:r>
            <a:r>
              <a:rPr b="0" i="0" lang="en" sz="2700" u="none" cap="none" strike="noStrike">
                <a:solidFill>
                  <a:schemeClr val="lt1"/>
                </a:solidFill>
                <a:latin typeface="Arial"/>
                <a:ea typeface="Arial"/>
                <a:cs typeface="Arial"/>
                <a:sym typeface="Arial"/>
              </a:rPr>
              <a:t> "in his/her/the</a:t>
            </a:r>
            <a:r>
              <a:rPr lang="en" sz="2700">
                <a:solidFill>
                  <a:schemeClr val="lt1"/>
                </a:solidFill>
              </a:rPr>
              <a:t>ir</a:t>
            </a:r>
            <a:r>
              <a:rPr b="0" i="0" lang="en" sz="2700" u="none" cap="none" strike="noStrike">
                <a:solidFill>
                  <a:schemeClr val="lt1"/>
                </a:solidFill>
                <a:latin typeface="Arial"/>
                <a:ea typeface="Arial"/>
                <a:cs typeface="Arial"/>
                <a:sym typeface="Arial"/>
              </a:rPr>
              <a:t> own time and space"</a:t>
            </a:r>
            <a:endParaRPr/>
          </a:p>
          <a:p>
            <a:pPr indent="0" lvl="0" marL="0" marR="0" rtl="0" algn="ctr">
              <a:lnSpc>
                <a:spcPct val="150000"/>
              </a:lnSpc>
              <a:spcBef>
                <a:spcPts val="0"/>
              </a:spcBef>
              <a:spcAft>
                <a:spcPts val="0"/>
              </a:spcAft>
              <a:buNone/>
            </a:pPr>
            <a:r>
              <a:t/>
            </a:r>
            <a:endParaRPr b="0" i="0" sz="2700" u="none" cap="none" strike="noStrike">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5"/>
          <p:cNvSpPr txBox="1"/>
          <p:nvPr>
            <p:ph type="title"/>
          </p:nvPr>
        </p:nvSpPr>
        <p:spPr>
          <a:xfrm>
            <a:off x="447173" y="95689"/>
            <a:ext cx="8229600" cy="556022"/>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i="1" lang="en"/>
              <a:t>Address the stigma…change the culture </a:t>
            </a:r>
            <a:endParaRPr i="1"/>
          </a:p>
        </p:txBody>
      </p:sp>
      <p:pic>
        <p:nvPicPr>
          <p:cNvPr id="280" name="Google Shape;280;p15"/>
          <p:cNvPicPr preferRelativeResize="0"/>
          <p:nvPr/>
        </p:nvPicPr>
        <p:blipFill>
          <a:blip r:embed="rId3">
            <a:alphaModFix/>
          </a:blip>
          <a:stretch>
            <a:fillRect/>
          </a:stretch>
        </p:blipFill>
        <p:spPr>
          <a:xfrm>
            <a:off x="2386214" y="989350"/>
            <a:ext cx="4211076" cy="3284651"/>
          </a:xfrm>
          <a:prstGeom prst="rect">
            <a:avLst/>
          </a:prstGeom>
          <a:noFill/>
          <a:ln>
            <a:noFill/>
          </a:ln>
        </p:spPr>
      </p:pic>
      <p:sp>
        <p:nvSpPr>
          <p:cNvPr id="281" name="Google Shape;281;p15"/>
          <p:cNvSpPr txBox="1"/>
          <p:nvPr/>
        </p:nvSpPr>
        <p:spPr>
          <a:xfrm>
            <a:off x="1005149" y="4468175"/>
            <a:ext cx="69732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200">
                <a:solidFill>
                  <a:schemeClr val="lt1"/>
                </a:solidFill>
                <a:latin typeface="Roboto"/>
                <a:ea typeface="Roboto"/>
                <a:cs typeface="Roboto"/>
                <a:sym typeface="Roboto"/>
              </a:rPr>
              <a:t>Autistic people are individuals. We are not all maths geniuses, we don’t all like trains. I am hopeless with technology and much prefer painting. There is no ‘typical Autistic.’ But I think we probably all like being respected and validated. – Jeanette Purkis</a:t>
            </a:r>
            <a:endParaRPr>
              <a:latin typeface="Hind"/>
              <a:ea typeface="Hind"/>
              <a:cs typeface="Hind"/>
              <a:sym typeface="Hi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7"/>
          <p:cNvSpPr txBox="1"/>
          <p:nvPr>
            <p:ph idx="4294967295" type="ctrTitle"/>
          </p:nvPr>
        </p:nvSpPr>
        <p:spPr>
          <a:xfrm>
            <a:off x="2715450" y="1523250"/>
            <a:ext cx="36912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Hind"/>
              <a:buNone/>
            </a:pPr>
            <a:r>
              <a:rPr b="1" i="0" lang="en" sz="6000" u="none" cap="none" strike="noStrike">
                <a:solidFill>
                  <a:srgbClr val="FFFFFF"/>
                </a:solidFill>
                <a:latin typeface="Hind"/>
                <a:ea typeface="Hind"/>
                <a:cs typeface="Hind"/>
                <a:sym typeface="Hind"/>
              </a:rPr>
              <a:t>THANKS!</a:t>
            </a:r>
            <a:endParaRPr b="1" i="0" sz="6000" u="none" cap="none" strike="noStrike">
              <a:solidFill>
                <a:srgbClr val="FFFFFF"/>
              </a:solidFill>
              <a:latin typeface="Hind"/>
              <a:ea typeface="Hind"/>
              <a:cs typeface="Hind"/>
              <a:sym typeface="Hind"/>
            </a:endParaRPr>
          </a:p>
        </p:txBody>
      </p:sp>
      <p:sp>
        <p:nvSpPr>
          <p:cNvPr id="287" name="Google Shape;287;p17"/>
          <p:cNvSpPr txBox="1"/>
          <p:nvPr>
            <p:ph idx="4294967295" type="subTitle"/>
          </p:nvPr>
        </p:nvSpPr>
        <p:spPr>
          <a:xfrm>
            <a:off x="2715449" y="2571750"/>
            <a:ext cx="4971709" cy="18142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1C4587"/>
              </a:buClr>
              <a:buSzPts val="2400"/>
              <a:buFont typeface="Hind"/>
              <a:buNone/>
            </a:pPr>
            <a:r>
              <a:rPr b="1" i="0" lang="en" sz="2400" u="none" cap="none" strike="noStrike">
                <a:solidFill>
                  <a:srgbClr val="66FF33"/>
                </a:solidFill>
                <a:latin typeface="Hind"/>
                <a:ea typeface="Hind"/>
                <a:cs typeface="Hind"/>
                <a:sym typeface="Hind"/>
              </a:rPr>
              <a:t>Any questions?</a:t>
            </a:r>
            <a:endParaRPr b="1" i="0" sz="2400" u="none" cap="none" strike="noStrike">
              <a:solidFill>
                <a:srgbClr val="66FF33"/>
              </a:solidFill>
              <a:latin typeface="Hind"/>
              <a:ea typeface="Hind"/>
              <a:cs typeface="Hind"/>
              <a:sym typeface="Hind"/>
            </a:endParaRPr>
          </a:p>
          <a:p>
            <a:pPr indent="0" lvl="0" marL="0" marR="0" rtl="0" algn="l">
              <a:lnSpc>
                <a:spcPct val="100000"/>
              </a:lnSpc>
              <a:spcBef>
                <a:spcPts val="600"/>
              </a:spcBef>
              <a:spcAft>
                <a:spcPts val="0"/>
              </a:spcAft>
              <a:buClr>
                <a:schemeClr val="dk1"/>
              </a:buClr>
              <a:buSzPts val="1100"/>
              <a:buFont typeface="Arial"/>
              <a:buNone/>
            </a:pPr>
            <a:r>
              <a:rPr b="0" i="0" lang="en" sz="1800" u="none" cap="none" strike="noStrike">
                <a:solidFill>
                  <a:srgbClr val="FFFFFF"/>
                </a:solidFill>
                <a:latin typeface="Hind"/>
                <a:ea typeface="Hind"/>
                <a:cs typeface="Hind"/>
                <a:sym typeface="Hind"/>
              </a:rPr>
              <a:t>You can find us at:</a:t>
            </a:r>
            <a:endParaRPr b="0" i="0" sz="1800" u="none" cap="none" strike="noStrike">
              <a:solidFill>
                <a:srgbClr val="FFFFFF"/>
              </a:solidFill>
              <a:latin typeface="Hind"/>
              <a:ea typeface="Hind"/>
              <a:cs typeface="Hind"/>
              <a:sym typeface="Hind"/>
            </a:endParaRPr>
          </a:p>
          <a:p>
            <a:pPr indent="0" lvl="0" marL="0" marR="0" rtl="0" algn="l">
              <a:lnSpc>
                <a:spcPct val="100000"/>
              </a:lnSpc>
              <a:spcBef>
                <a:spcPts val="600"/>
              </a:spcBef>
              <a:spcAft>
                <a:spcPts val="0"/>
              </a:spcAft>
              <a:buClr>
                <a:schemeClr val="dk1"/>
              </a:buClr>
              <a:buSzPts val="1100"/>
              <a:buFont typeface="Arial"/>
              <a:buNone/>
            </a:pPr>
            <a:r>
              <a:rPr b="0" i="0" lang="en" sz="1800" u="none" cap="none" strike="noStrike">
                <a:solidFill>
                  <a:schemeClr val="lt1"/>
                </a:solidFill>
                <a:latin typeface="Hind"/>
                <a:ea typeface="Hind"/>
                <a:cs typeface="Hind"/>
                <a:sym typeface="Hind"/>
              </a:rPr>
              <a:t>@L1LHulk</a:t>
            </a:r>
            <a:r>
              <a:rPr b="0" i="0" lang="en" sz="1800" u="none" cap="none" strike="noStrike">
                <a:solidFill>
                  <a:srgbClr val="FFFFFF"/>
                </a:solidFill>
                <a:latin typeface="Hind"/>
                <a:ea typeface="Hind"/>
                <a:cs typeface="Hind"/>
                <a:sym typeface="Hind"/>
              </a:rPr>
              <a:t> · Leena.Haque02@bbc.co.uk</a:t>
            </a:r>
            <a:endParaRPr b="0" i="0" sz="1800" u="none" cap="none" strike="noStrike">
              <a:solidFill>
                <a:srgbClr val="FFFFFF"/>
              </a:solidFill>
              <a:latin typeface="Hind"/>
              <a:ea typeface="Hind"/>
              <a:cs typeface="Hind"/>
              <a:sym typeface="Hind"/>
            </a:endParaRPr>
          </a:p>
          <a:p>
            <a:pPr indent="0" lvl="0" marL="0" marR="0" rtl="0" algn="l">
              <a:lnSpc>
                <a:spcPct val="100000"/>
              </a:lnSpc>
              <a:spcBef>
                <a:spcPts val="600"/>
              </a:spcBef>
              <a:spcAft>
                <a:spcPts val="0"/>
              </a:spcAft>
              <a:buClr>
                <a:schemeClr val="dk1"/>
              </a:buClr>
              <a:buSzPts val="1100"/>
              <a:buFont typeface="Hind"/>
              <a:buNone/>
            </a:pPr>
            <a:r>
              <a:rPr b="0" i="0" lang="en" sz="1800" u="none" cap="none" strike="noStrike">
                <a:solidFill>
                  <a:srgbClr val="FFFFFF"/>
                </a:solidFill>
                <a:latin typeface="Hind"/>
                <a:ea typeface="Hind"/>
                <a:cs typeface="Hind"/>
                <a:sym typeface="Hind"/>
              </a:rPr>
              <a:t>@kiran_oliver · ck@ckoliver.com</a:t>
            </a:r>
            <a:endParaRPr b="1" i="0" sz="1800" u="none" cap="none" strike="noStrike">
              <a:solidFill>
                <a:srgbClr val="FFFFFF"/>
              </a:solidFill>
              <a:latin typeface="Hind"/>
              <a:ea typeface="Hind"/>
              <a:cs typeface="Hind"/>
              <a:sym typeface="Hind"/>
            </a:endParaRPr>
          </a:p>
          <a:p>
            <a:pPr indent="0" lvl="0" marL="0" marR="0" rtl="0" algn="l">
              <a:lnSpc>
                <a:spcPct val="100000"/>
              </a:lnSpc>
              <a:spcBef>
                <a:spcPts val="600"/>
              </a:spcBef>
              <a:spcAft>
                <a:spcPts val="0"/>
              </a:spcAft>
              <a:buClr>
                <a:schemeClr val="dk1"/>
              </a:buClr>
              <a:buSzPts val="1100"/>
              <a:buFont typeface="Arial"/>
              <a:buNone/>
            </a:pPr>
            <a:r>
              <a:t/>
            </a:r>
            <a:endParaRPr b="1" i="0" sz="1800" u="none" cap="none" strike="noStrike">
              <a:solidFill>
                <a:srgbClr val="FFFFFF"/>
              </a:solidFill>
              <a:latin typeface="Hind"/>
              <a:ea typeface="Hind"/>
              <a:cs typeface="Hind"/>
              <a:sym typeface="Hind"/>
            </a:endParaRPr>
          </a:p>
        </p:txBody>
      </p:sp>
      <p:sp>
        <p:nvSpPr>
          <p:cNvPr id="288" name="Google Shape;288;p17"/>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
          <p:cNvSpPr txBox="1"/>
          <p:nvPr>
            <p:ph idx="4294967295" type="ctrTitle"/>
          </p:nvPr>
        </p:nvSpPr>
        <p:spPr>
          <a:xfrm>
            <a:off x="4137717" y="0"/>
            <a:ext cx="36912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Hind"/>
              <a:buNone/>
            </a:pPr>
            <a:r>
              <a:rPr b="1" i="0" lang="en" sz="6000" u="none" cap="none" strike="noStrike">
                <a:solidFill>
                  <a:srgbClr val="FFFFFF"/>
                </a:solidFill>
                <a:latin typeface="Hind"/>
                <a:ea typeface="Hind"/>
                <a:cs typeface="Hind"/>
                <a:sym typeface="Hind"/>
              </a:rPr>
              <a:t>Hi!</a:t>
            </a:r>
            <a:endParaRPr b="1" i="0" sz="6000" u="none" cap="none" strike="noStrike">
              <a:solidFill>
                <a:srgbClr val="FFFFFF"/>
              </a:solidFill>
              <a:latin typeface="Hind"/>
              <a:ea typeface="Hind"/>
              <a:cs typeface="Hind"/>
              <a:sym typeface="Hind"/>
            </a:endParaRPr>
          </a:p>
        </p:txBody>
      </p:sp>
      <p:sp>
        <p:nvSpPr>
          <p:cNvPr id="159" name="Google Shape;159;p2"/>
          <p:cNvSpPr txBox="1"/>
          <p:nvPr>
            <p:ph idx="4294967295" type="subTitle"/>
          </p:nvPr>
        </p:nvSpPr>
        <p:spPr>
          <a:xfrm>
            <a:off x="2056932" y="1366754"/>
            <a:ext cx="4939200" cy="14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1C4587"/>
              </a:buClr>
              <a:buSzPts val="2400"/>
              <a:buFont typeface="Hind"/>
              <a:buNone/>
            </a:pPr>
            <a:r>
              <a:rPr b="1" i="0" lang="en" sz="2400" u="none" cap="none" strike="noStrike">
                <a:solidFill>
                  <a:srgbClr val="6C00FF"/>
                </a:solidFill>
                <a:latin typeface="Hind"/>
                <a:ea typeface="Hind"/>
                <a:cs typeface="Hind"/>
                <a:sym typeface="Hind"/>
              </a:rPr>
              <a:t>I’m Rin Oliver</a:t>
            </a:r>
            <a:endParaRPr b="1" i="0" sz="2400" u="none" cap="none" strike="noStrike">
              <a:solidFill>
                <a:srgbClr val="6C00FF"/>
              </a:solidFill>
              <a:latin typeface="Hind"/>
              <a:ea typeface="Hind"/>
              <a:cs typeface="Hind"/>
              <a:sym typeface="Hind"/>
            </a:endParaRPr>
          </a:p>
          <a:p>
            <a:pPr indent="0" lvl="0" marL="0" marR="0" rtl="0" algn="l">
              <a:lnSpc>
                <a:spcPct val="100000"/>
              </a:lnSpc>
              <a:spcBef>
                <a:spcPts val="600"/>
              </a:spcBef>
              <a:spcAft>
                <a:spcPts val="0"/>
              </a:spcAft>
              <a:buClr>
                <a:schemeClr val="dk1"/>
              </a:buClr>
              <a:buSzPts val="1100"/>
              <a:buFont typeface="Arial"/>
              <a:buNone/>
            </a:pPr>
            <a:r>
              <a:rPr lang="en" sz="1800"/>
              <a:t>Freelance Technology Journalist at Armory.io and Fixate.io</a:t>
            </a:r>
            <a:r>
              <a:rPr b="0" i="0" lang="en" sz="1800" u="none" cap="none" strike="noStrike">
                <a:solidFill>
                  <a:srgbClr val="FFFFFF"/>
                </a:solidFill>
                <a:latin typeface="Hind"/>
                <a:ea typeface="Hind"/>
                <a:cs typeface="Hind"/>
                <a:sym typeface="Hind"/>
              </a:rPr>
              <a:t> </a:t>
            </a:r>
            <a:endParaRPr b="0" i="0" sz="1800" u="none" cap="none" strike="noStrike">
              <a:solidFill>
                <a:srgbClr val="FFFFFF"/>
              </a:solidFill>
              <a:latin typeface="Hind"/>
              <a:ea typeface="Hind"/>
              <a:cs typeface="Hind"/>
              <a:sym typeface="Hind"/>
            </a:endParaRPr>
          </a:p>
          <a:p>
            <a:pPr indent="0" lvl="0" marL="0" marR="0" rtl="0" algn="l">
              <a:lnSpc>
                <a:spcPct val="100000"/>
              </a:lnSpc>
              <a:spcBef>
                <a:spcPts val="600"/>
              </a:spcBef>
              <a:spcAft>
                <a:spcPts val="0"/>
              </a:spcAft>
              <a:buClr>
                <a:schemeClr val="dk1"/>
              </a:buClr>
              <a:buSzPts val="1100"/>
              <a:buFont typeface="Arial"/>
              <a:buNone/>
            </a:pPr>
            <a:r>
              <a:rPr b="0" i="0" lang="en" sz="1800" u="none" cap="none" strike="noStrike">
                <a:solidFill>
                  <a:srgbClr val="FFFFFF"/>
                </a:solidFill>
                <a:latin typeface="Hind"/>
                <a:ea typeface="Hind"/>
                <a:cs typeface="Hind"/>
                <a:sym typeface="Hind"/>
              </a:rPr>
              <a:t>You can find me on Twitter at @kiran_oliver</a:t>
            </a:r>
            <a:endParaRPr b="1" i="0" sz="1800" u="none" cap="none" strike="noStrike">
              <a:solidFill>
                <a:srgbClr val="FFFFFF"/>
              </a:solidFill>
              <a:latin typeface="Hind"/>
              <a:ea typeface="Hind"/>
              <a:cs typeface="Hind"/>
              <a:sym typeface="Hind"/>
            </a:endParaRPr>
          </a:p>
        </p:txBody>
      </p:sp>
      <p:sp>
        <p:nvSpPr>
          <p:cNvPr id="160" name="Google Shape;160;p2"/>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pic>
        <p:nvPicPr>
          <p:cNvPr descr="Rin.png" id="161" name="Google Shape;161;p2"/>
          <p:cNvPicPr preferRelativeResize="0"/>
          <p:nvPr/>
        </p:nvPicPr>
        <p:blipFill rotWithShape="1">
          <a:blip r:embed="rId3">
            <a:alphaModFix/>
          </a:blip>
          <a:srcRect b="0" l="0" r="0" t="0"/>
          <a:stretch/>
        </p:blipFill>
        <p:spPr>
          <a:xfrm>
            <a:off x="0" y="0"/>
            <a:ext cx="2494275" cy="2494275"/>
          </a:xfrm>
          <a:prstGeom prst="rect">
            <a:avLst/>
          </a:prstGeom>
          <a:noFill/>
          <a:ln>
            <a:noFill/>
          </a:ln>
        </p:spPr>
      </p:pic>
      <p:pic>
        <p:nvPicPr>
          <p:cNvPr descr="Leena.png" id="162" name="Google Shape;162;p2"/>
          <p:cNvPicPr preferRelativeResize="0"/>
          <p:nvPr/>
        </p:nvPicPr>
        <p:blipFill rotWithShape="1">
          <a:blip r:embed="rId4">
            <a:alphaModFix/>
          </a:blip>
          <a:srcRect b="0" l="0" r="0" t="0"/>
          <a:stretch/>
        </p:blipFill>
        <p:spPr>
          <a:xfrm>
            <a:off x="6179053" y="2682300"/>
            <a:ext cx="2377722" cy="2377722"/>
          </a:xfrm>
          <a:prstGeom prst="rect">
            <a:avLst/>
          </a:prstGeom>
          <a:noFill/>
          <a:ln>
            <a:noFill/>
          </a:ln>
        </p:spPr>
      </p:pic>
      <p:sp>
        <p:nvSpPr>
          <p:cNvPr id="163" name="Google Shape;163;p2"/>
          <p:cNvSpPr txBox="1"/>
          <p:nvPr/>
        </p:nvSpPr>
        <p:spPr>
          <a:xfrm>
            <a:off x="1668117" y="3608322"/>
            <a:ext cx="4939200" cy="145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1C4587"/>
              </a:buClr>
              <a:buSzPts val="2400"/>
              <a:buFont typeface="Hind"/>
              <a:buNone/>
            </a:pPr>
            <a:r>
              <a:rPr b="1" i="0" lang="en" sz="2400" u="none" cap="none" strike="noStrike">
                <a:solidFill>
                  <a:srgbClr val="33CCFF"/>
                </a:solidFill>
                <a:latin typeface="Hind"/>
                <a:ea typeface="Hind"/>
                <a:cs typeface="Hind"/>
                <a:sym typeface="Hind"/>
              </a:rPr>
              <a:t>I am Leena Haque</a:t>
            </a:r>
            <a:endParaRPr b="1" i="0" sz="2400" u="none" cap="none" strike="noStrike">
              <a:solidFill>
                <a:srgbClr val="33CCFF"/>
              </a:solidFill>
              <a:latin typeface="Hind"/>
              <a:ea typeface="Hind"/>
              <a:cs typeface="Hind"/>
              <a:sym typeface="Hind"/>
            </a:endParaRPr>
          </a:p>
          <a:p>
            <a:pPr indent="0" lvl="0" marL="0" marR="0" rtl="0" algn="l">
              <a:lnSpc>
                <a:spcPct val="100000"/>
              </a:lnSpc>
              <a:spcBef>
                <a:spcPts val="600"/>
              </a:spcBef>
              <a:spcAft>
                <a:spcPts val="0"/>
              </a:spcAft>
              <a:buClr>
                <a:schemeClr val="dk1"/>
              </a:buClr>
              <a:buSzPts val="1100"/>
              <a:buFont typeface="Arial"/>
              <a:buNone/>
            </a:pPr>
            <a:r>
              <a:rPr b="0" i="0" lang="en" sz="1800" u="none" cap="none" strike="noStrike">
                <a:solidFill>
                  <a:srgbClr val="FFFFFF"/>
                </a:solidFill>
                <a:latin typeface="Hind"/>
                <a:ea typeface="Hind"/>
                <a:cs typeface="Hind"/>
                <a:sym typeface="Hind"/>
              </a:rPr>
              <a:t>Senior User Experience Designer @BBC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100"/>
              <a:buFont typeface="Arial"/>
              <a:buNone/>
            </a:pPr>
            <a:r>
              <a:rPr b="0" i="0" lang="en" sz="1800" u="none" cap="none" strike="noStrike">
                <a:solidFill>
                  <a:srgbClr val="FFFFFF"/>
                </a:solidFill>
                <a:latin typeface="Hind"/>
                <a:ea typeface="Hind"/>
                <a:cs typeface="Hind"/>
                <a:sym typeface="Hind"/>
              </a:rPr>
              <a:t>You can find me on Twitter at @L1LHulk</a:t>
            </a:r>
            <a:endParaRPr b="1" i="0" sz="1800" u="none" cap="none" strike="noStrike">
              <a:solidFill>
                <a:srgbClr val="FFFFFF"/>
              </a:solidFill>
              <a:latin typeface="Hind"/>
              <a:ea typeface="Hind"/>
              <a:cs typeface="Hind"/>
              <a:sym typeface="Hi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
          <p:cNvSpPr txBox="1"/>
          <p:nvPr>
            <p:ph type="title"/>
          </p:nvPr>
        </p:nvSpPr>
        <p:spPr>
          <a:xfrm>
            <a:off x="990480" y="55203"/>
            <a:ext cx="5972100" cy="636000"/>
          </a:xfrm>
          <a:prstGeom prst="rect">
            <a:avLst/>
          </a:prstGeom>
          <a:noFill/>
          <a:ln cap="flat" cmpd="sng" w="9525">
            <a:solidFill>
              <a:srgbClr val="FF00FF"/>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00FF"/>
                </a:solidFill>
                <a:latin typeface="Arial"/>
                <a:ea typeface="Arial"/>
                <a:cs typeface="Arial"/>
                <a:sym typeface="Arial"/>
              </a:rPr>
              <a:t>What is Neurodiversity?</a:t>
            </a:r>
            <a:endParaRPr>
              <a:solidFill>
                <a:srgbClr val="FF00FF"/>
              </a:solidFill>
              <a:latin typeface="Arial"/>
              <a:ea typeface="Arial"/>
              <a:cs typeface="Arial"/>
              <a:sym typeface="Arial"/>
            </a:endParaRPr>
          </a:p>
        </p:txBody>
      </p:sp>
      <p:sp>
        <p:nvSpPr>
          <p:cNvPr id="169" name="Google Shape;169;p3"/>
          <p:cNvSpPr txBox="1"/>
          <p:nvPr>
            <p:ph idx="6" type="body"/>
          </p:nvPr>
        </p:nvSpPr>
        <p:spPr>
          <a:xfrm>
            <a:off x="5353792" y="1681034"/>
            <a:ext cx="3216953" cy="11108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a:t>Natural variation in human cognitive function</a:t>
            </a:r>
            <a:endParaRPr/>
          </a:p>
          <a:p>
            <a:pPr indent="0" lvl="0" marL="0" rtl="0" algn="l">
              <a:lnSpc>
                <a:spcPct val="100000"/>
              </a:lnSpc>
              <a:spcBef>
                <a:spcPts val="600"/>
              </a:spcBef>
              <a:spcAft>
                <a:spcPts val="0"/>
              </a:spcAft>
              <a:buSzPts val="2400"/>
              <a:buNone/>
            </a:pPr>
            <a:r>
              <a:rPr lang="en"/>
              <a:t>Autism, dyslexia, dyspraxia, Tourette's syndrome, etc..</a:t>
            </a:r>
            <a:endParaRPr/>
          </a:p>
          <a:p>
            <a:pPr indent="0" lvl="0" marL="0" rtl="0" algn="l">
              <a:lnSpc>
                <a:spcPct val="100000"/>
              </a:lnSpc>
              <a:spcBef>
                <a:spcPts val="600"/>
              </a:spcBef>
              <a:spcAft>
                <a:spcPts val="0"/>
              </a:spcAft>
              <a:buSzPts val="2400"/>
              <a:buNone/>
            </a:pPr>
            <a:r>
              <a:rPr lang="en"/>
              <a:t>Recognising the scientifically proven value of  different thinking styles.</a:t>
            </a:r>
            <a:endParaRPr/>
          </a:p>
          <a:p>
            <a:pPr indent="-228600" lvl="0" marL="457200" rtl="0" algn="l">
              <a:lnSpc>
                <a:spcPct val="100000"/>
              </a:lnSpc>
              <a:spcBef>
                <a:spcPts val="600"/>
              </a:spcBef>
              <a:spcAft>
                <a:spcPts val="0"/>
              </a:spcAft>
              <a:buSzPts val="2400"/>
              <a:buNone/>
            </a:pPr>
            <a:r>
              <a:t/>
            </a:r>
            <a:endParaRPr/>
          </a:p>
        </p:txBody>
      </p:sp>
      <p:sp>
        <p:nvSpPr>
          <p:cNvPr id="170" name="Google Shape;170;p3"/>
          <p:cNvSpPr txBox="1"/>
          <p:nvPr>
            <p:ph idx="8" type="body"/>
          </p:nvPr>
        </p:nvSpPr>
        <p:spPr>
          <a:xfrm>
            <a:off x="5353792" y="3388554"/>
            <a:ext cx="3216953" cy="11108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a:t>Creatives</a:t>
            </a:r>
            <a:endParaRPr/>
          </a:p>
          <a:p>
            <a:pPr indent="0" lvl="0" marL="0" rtl="0" algn="l">
              <a:lnSpc>
                <a:spcPct val="100000"/>
              </a:lnSpc>
              <a:spcBef>
                <a:spcPts val="600"/>
              </a:spcBef>
              <a:spcAft>
                <a:spcPts val="0"/>
              </a:spcAft>
              <a:buSzPts val="2400"/>
              <a:buNone/>
            </a:pPr>
            <a:r>
              <a:rPr lang="en"/>
              <a:t>Technologists </a:t>
            </a:r>
            <a:endParaRPr/>
          </a:p>
          <a:p>
            <a:pPr indent="0" lvl="0" marL="0" rtl="0" algn="l">
              <a:lnSpc>
                <a:spcPct val="100000"/>
              </a:lnSpc>
              <a:spcBef>
                <a:spcPts val="600"/>
              </a:spcBef>
              <a:spcAft>
                <a:spcPts val="0"/>
              </a:spcAft>
              <a:buSzPts val="2400"/>
              <a:buNone/>
            </a:pPr>
            <a:r>
              <a:rPr lang="en"/>
              <a:t>Scientists </a:t>
            </a:r>
            <a:endParaRPr/>
          </a:p>
          <a:p>
            <a:pPr indent="0" lvl="0" marL="0" rtl="0" algn="l">
              <a:lnSpc>
                <a:spcPct val="100000"/>
              </a:lnSpc>
              <a:spcBef>
                <a:spcPts val="600"/>
              </a:spcBef>
              <a:spcAft>
                <a:spcPts val="0"/>
              </a:spcAft>
              <a:buSzPts val="2400"/>
              <a:buNone/>
            </a:pPr>
            <a:r>
              <a:rPr lang="en"/>
              <a:t>Thought Leaders</a:t>
            </a:r>
            <a:endParaRPr/>
          </a:p>
          <a:p>
            <a:pPr indent="0" lvl="0" marL="0" rtl="0" algn="l">
              <a:lnSpc>
                <a:spcPct val="100000"/>
              </a:lnSpc>
              <a:spcBef>
                <a:spcPts val="600"/>
              </a:spcBef>
              <a:spcAft>
                <a:spcPts val="0"/>
              </a:spcAft>
              <a:buSzPts val="2400"/>
              <a:buNone/>
            </a:pPr>
            <a:r>
              <a:rPr lang="en"/>
              <a:t>Out of the box Thinkers</a:t>
            </a:r>
            <a:endParaRPr/>
          </a:p>
          <a:p>
            <a:pPr indent="0" lvl="0" marL="0" rtl="0" algn="l">
              <a:lnSpc>
                <a:spcPct val="100000"/>
              </a:lnSpc>
              <a:spcBef>
                <a:spcPts val="600"/>
              </a:spcBef>
              <a:spcAft>
                <a:spcPts val="0"/>
              </a:spcAft>
              <a:buSzPts val="2400"/>
              <a:buNone/>
            </a:pPr>
            <a:r>
              <a:rPr lang="en"/>
              <a:t>Genre defining</a:t>
            </a:r>
            <a:endParaRPr/>
          </a:p>
          <a:p>
            <a:pPr indent="-228600" lvl="0" marL="457200" rtl="0" algn="l">
              <a:lnSpc>
                <a:spcPct val="100000"/>
              </a:lnSpc>
              <a:spcBef>
                <a:spcPts val="600"/>
              </a:spcBef>
              <a:spcAft>
                <a:spcPts val="0"/>
              </a:spcAft>
              <a:buSzPts val="2400"/>
              <a:buNone/>
            </a:pPr>
            <a:r>
              <a:t/>
            </a:r>
            <a:endParaRPr sz="1200"/>
          </a:p>
        </p:txBody>
      </p:sp>
      <p:pic>
        <p:nvPicPr>
          <p:cNvPr descr="Steve Jobs.jpg" id="171" name="Google Shape;171;p3"/>
          <p:cNvPicPr preferRelativeResize="0"/>
          <p:nvPr>
            <p:ph idx="4" type="pic"/>
          </p:nvPr>
        </p:nvPicPr>
        <p:blipFill rotWithShape="1">
          <a:blip r:embed="rId3">
            <a:alphaModFix/>
          </a:blip>
          <a:srcRect b="9981" l="0" r="0" t="9981"/>
          <a:stretch/>
        </p:blipFill>
        <p:spPr>
          <a:xfrm>
            <a:off x="1205006" y="3009077"/>
            <a:ext cx="1421661" cy="1421538"/>
          </a:xfrm>
          <a:prstGeom prst="ellipse">
            <a:avLst/>
          </a:prstGeom>
          <a:solidFill>
            <a:schemeClr val="lt1"/>
          </a:solidFill>
          <a:ln cap="flat" cmpd="sng" w="28575">
            <a:solidFill>
              <a:schemeClr val="accent2"/>
            </a:solidFill>
            <a:prstDash val="solid"/>
            <a:round/>
            <a:headEnd len="sm" w="sm" type="none"/>
            <a:tailEnd len="sm" w="sm" type="none"/>
          </a:ln>
        </p:spPr>
      </p:pic>
      <p:sp>
        <p:nvSpPr>
          <p:cNvPr id="172" name="Google Shape;172;p3"/>
          <p:cNvSpPr txBox="1"/>
          <p:nvPr>
            <p:ph idx="5" type="body"/>
          </p:nvPr>
        </p:nvSpPr>
        <p:spPr>
          <a:xfrm>
            <a:off x="5010754" y="1327946"/>
            <a:ext cx="3559990" cy="395176"/>
          </a:xfrm>
          <a:prstGeom prst="rect">
            <a:avLst/>
          </a:prstGeom>
          <a:noFill/>
          <a:ln>
            <a:noFill/>
          </a:ln>
        </p:spPr>
        <p:txBody>
          <a:bodyPr anchorCtr="0" anchor="b"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a:t>Definition</a:t>
            </a:r>
            <a:endParaRPr/>
          </a:p>
        </p:txBody>
      </p:sp>
      <p:sp>
        <p:nvSpPr>
          <p:cNvPr id="173" name="Google Shape;173;p3"/>
          <p:cNvSpPr txBox="1"/>
          <p:nvPr>
            <p:ph idx="7" type="body"/>
          </p:nvPr>
        </p:nvSpPr>
        <p:spPr>
          <a:xfrm>
            <a:off x="5010754" y="3035465"/>
            <a:ext cx="3559990" cy="395176"/>
          </a:xfrm>
          <a:prstGeom prst="rect">
            <a:avLst/>
          </a:prstGeom>
          <a:noFill/>
          <a:ln>
            <a:noFill/>
          </a:ln>
        </p:spPr>
        <p:txBody>
          <a:bodyPr anchorCtr="0" anchor="b"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a:t>Innovators</a:t>
            </a:r>
            <a:endParaRPr/>
          </a:p>
        </p:txBody>
      </p:sp>
      <p:pic>
        <p:nvPicPr>
          <p:cNvPr descr="aderinpocock.jpg" id="174" name="Google Shape;174;p3"/>
          <p:cNvPicPr preferRelativeResize="0"/>
          <p:nvPr>
            <p:ph idx="3" type="pic"/>
          </p:nvPr>
        </p:nvPicPr>
        <p:blipFill rotWithShape="1">
          <a:blip r:embed="rId4">
            <a:alphaModFix/>
          </a:blip>
          <a:srcRect b="9965" l="0" r="0" t="9968"/>
          <a:stretch/>
        </p:blipFill>
        <p:spPr>
          <a:xfrm>
            <a:off x="2190750" y="1663700"/>
            <a:ext cx="1987550" cy="1989138"/>
          </a:xfrm>
          <a:prstGeom prst="ellipse">
            <a:avLst/>
          </a:prstGeom>
          <a:solidFill>
            <a:schemeClr val="lt1"/>
          </a:solidFill>
          <a:ln cap="flat" cmpd="sng" w="28575">
            <a:solidFill>
              <a:schemeClr val="accent3"/>
            </a:solidFill>
            <a:prstDash val="solid"/>
            <a:round/>
            <a:headEnd len="sm" w="sm" type="none"/>
            <a:tailEnd len="sm" w="sm" type="none"/>
          </a:ln>
        </p:spPr>
      </p:pic>
      <p:pic>
        <p:nvPicPr>
          <p:cNvPr descr="Greta.jpg" id="175" name="Google Shape;175;p3"/>
          <p:cNvPicPr preferRelativeResize="0"/>
          <p:nvPr>
            <p:ph idx="2" type="pic"/>
          </p:nvPr>
        </p:nvPicPr>
        <p:blipFill rotWithShape="1">
          <a:blip r:embed="rId5">
            <a:alphaModFix/>
          </a:blip>
          <a:srcRect b="0" l="16014" r="16011" t="0"/>
          <a:stretch/>
        </p:blipFill>
        <p:spPr>
          <a:xfrm>
            <a:off x="884098" y="1342696"/>
            <a:ext cx="1531669" cy="1531537"/>
          </a:xfrm>
          <a:prstGeom prst="ellipse">
            <a:avLst/>
          </a:prstGeom>
          <a:solidFill>
            <a:schemeClr val="lt1"/>
          </a:solidFill>
          <a:ln cap="flat" cmpd="sng" w="28575">
            <a:solidFill>
              <a:schemeClr val="accent1"/>
            </a:solidFill>
            <a:prstDash val="solid"/>
            <a:round/>
            <a:headEnd len="sm" w="sm" type="none"/>
            <a:tailEnd len="sm" w="sm" type="none"/>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81" name="Google Shape;181;p4"/>
          <p:cNvSpPr/>
          <p:nvPr/>
        </p:nvSpPr>
        <p:spPr>
          <a:xfrm>
            <a:off x="476480" y="151831"/>
            <a:ext cx="5972100" cy="636000"/>
          </a:xfrm>
          <a:prstGeom prst="rect">
            <a:avLst/>
          </a:prstGeom>
          <a:noFill/>
          <a:ln cap="flat" cmpd="sng" w="9525">
            <a:solidFill>
              <a:srgbClr val="FF00FF"/>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Hind"/>
              <a:buNone/>
            </a:pPr>
            <a:r>
              <a:rPr b="1" i="0" lang="en" sz="3000" u="none" cap="none" strike="noStrike">
                <a:solidFill>
                  <a:srgbClr val="FFFFFF"/>
                </a:solidFill>
                <a:latin typeface="Hind"/>
                <a:ea typeface="Hind"/>
                <a:cs typeface="Hind"/>
                <a:sym typeface="Hind"/>
              </a:rPr>
              <a:t>The </a:t>
            </a:r>
            <a:r>
              <a:rPr b="1" i="0" lang="en" sz="3000" u="none" cap="none" strike="noStrike">
                <a:solidFill>
                  <a:srgbClr val="FF00FF"/>
                </a:solidFill>
                <a:latin typeface="Arial"/>
                <a:ea typeface="Arial"/>
                <a:cs typeface="Arial"/>
                <a:sym typeface="Arial"/>
              </a:rPr>
              <a:t>Potential of Neurodiversity </a:t>
            </a:r>
            <a:endParaRPr b="1" i="0" sz="3000" u="none" cap="none" strike="noStrike">
              <a:solidFill>
                <a:srgbClr val="FF00FF"/>
              </a:solidFill>
              <a:latin typeface="Arial"/>
              <a:ea typeface="Arial"/>
              <a:cs typeface="Arial"/>
              <a:sym typeface="Arial"/>
            </a:endParaRPr>
          </a:p>
        </p:txBody>
      </p:sp>
      <p:pic>
        <p:nvPicPr>
          <p:cNvPr id="182" name="Google Shape;182;p4"/>
          <p:cNvPicPr preferRelativeResize="0"/>
          <p:nvPr/>
        </p:nvPicPr>
        <p:blipFill rotWithShape="1">
          <a:blip r:embed="rId3">
            <a:alphaModFix/>
          </a:blip>
          <a:srcRect b="0" l="0" r="0" t="0"/>
          <a:stretch/>
        </p:blipFill>
        <p:spPr>
          <a:xfrm>
            <a:off x="1337762" y="892141"/>
            <a:ext cx="1257300" cy="1257300"/>
          </a:xfrm>
          <a:prstGeom prst="rect">
            <a:avLst/>
          </a:prstGeom>
          <a:noFill/>
          <a:ln>
            <a:noFill/>
          </a:ln>
        </p:spPr>
      </p:pic>
      <p:pic>
        <p:nvPicPr>
          <p:cNvPr id="183" name="Google Shape;183;p4"/>
          <p:cNvPicPr preferRelativeResize="0"/>
          <p:nvPr/>
        </p:nvPicPr>
        <p:blipFill rotWithShape="1">
          <a:blip r:embed="rId4">
            <a:alphaModFix/>
          </a:blip>
          <a:srcRect b="0" l="0" r="0" t="0"/>
          <a:stretch/>
        </p:blipFill>
        <p:spPr>
          <a:xfrm>
            <a:off x="2595062" y="877544"/>
            <a:ext cx="1257300" cy="1267460"/>
          </a:xfrm>
          <a:prstGeom prst="rect">
            <a:avLst/>
          </a:prstGeom>
          <a:noFill/>
          <a:ln>
            <a:noFill/>
          </a:ln>
        </p:spPr>
      </p:pic>
      <p:pic>
        <p:nvPicPr>
          <p:cNvPr id="184" name="Google Shape;184;p4"/>
          <p:cNvPicPr preferRelativeResize="0"/>
          <p:nvPr/>
        </p:nvPicPr>
        <p:blipFill rotWithShape="1">
          <a:blip r:embed="rId5">
            <a:alphaModFix/>
          </a:blip>
          <a:srcRect b="0" l="0" r="0" t="0"/>
          <a:stretch/>
        </p:blipFill>
        <p:spPr>
          <a:xfrm>
            <a:off x="3772757" y="2145004"/>
            <a:ext cx="1028700" cy="1028700"/>
          </a:xfrm>
          <a:prstGeom prst="rect">
            <a:avLst/>
          </a:prstGeom>
          <a:noFill/>
          <a:ln>
            <a:noFill/>
          </a:ln>
        </p:spPr>
      </p:pic>
      <p:pic>
        <p:nvPicPr>
          <p:cNvPr id="185" name="Google Shape;185;p4"/>
          <p:cNvPicPr preferRelativeResize="0"/>
          <p:nvPr/>
        </p:nvPicPr>
        <p:blipFill rotWithShape="1">
          <a:blip r:embed="rId6">
            <a:alphaModFix/>
          </a:blip>
          <a:srcRect b="0" l="0" r="0" t="0"/>
          <a:stretch/>
        </p:blipFill>
        <p:spPr>
          <a:xfrm>
            <a:off x="5289115" y="1072491"/>
            <a:ext cx="1028700" cy="1028700"/>
          </a:xfrm>
          <a:prstGeom prst="rect">
            <a:avLst/>
          </a:prstGeom>
          <a:noFill/>
          <a:ln>
            <a:noFill/>
          </a:ln>
        </p:spPr>
      </p:pic>
      <p:pic>
        <p:nvPicPr>
          <p:cNvPr id="186" name="Google Shape;186;p4"/>
          <p:cNvPicPr preferRelativeResize="0"/>
          <p:nvPr/>
        </p:nvPicPr>
        <p:blipFill rotWithShape="1">
          <a:blip r:embed="rId7">
            <a:alphaModFix/>
          </a:blip>
          <a:srcRect b="0" l="0" r="0" t="0"/>
          <a:stretch/>
        </p:blipFill>
        <p:spPr>
          <a:xfrm>
            <a:off x="2401157" y="2166508"/>
            <a:ext cx="1371600" cy="914400"/>
          </a:xfrm>
          <a:prstGeom prst="rect">
            <a:avLst/>
          </a:prstGeom>
          <a:noFill/>
          <a:ln>
            <a:noFill/>
          </a:ln>
        </p:spPr>
      </p:pic>
      <p:pic>
        <p:nvPicPr>
          <p:cNvPr id="187" name="Google Shape;187;p4"/>
          <p:cNvPicPr preferRelativeResize="0"/>
          <p:nvPr/>
        </p:nvPicPr>
        <p:blipFill rotWithShape="1">
          <a:blip r:embed="rId8">
            <a:alphaModFix/>
          </a:blip>
          <a:srcRect b="0" l="0" r="0" t="0"/>
          <a:stretch/>
        </p:blipFill>
        <p:spPr>
          <a:xfrm>
            <a:off x="6215629" y="1186791"/>
            <a:ext cx="1371600" cy="914400"/>
          </a:xfrm>
          <a:prstGeom prst="rect">
            <a:avLst/>
          </a:prstGeom>
          <a:noFill/>
          <a:ln>
            <a:noFill/>
          </a:ln>
        </p:spPr>
      </p:pic>
      <p:pic>
        <p:nvPicPr>
          <p:cNvPr id="188" name="Google Shape;188;p4"/>
          <p:cNvPicPr preferRelativeResize="0"/>
          <p:nvPr/>
        </p:nvPicPr>
        <p:blipFill rotWithShape="1">
          <a:blip r:embed="rId9">
            <a:alphaModFix/>
          </a:blip>
          <a:srcRect b="0" l="0" r="0" t="0"/>
          <a:stretch/>
        </p:blipFill>
        <p:spPr>
          <a:xfrm>
            <a:off x="4832586" y="2137314"/>
            <a:ext cx="1071252" cy="976742"/>
          </a:xfrm>
          <a:prstGeom prst="rect">
            <a:avLst/>
          </a:prstGeom>
          <a:noFill/>
          <a:ln>
            <a:noFill/>
          </a:ln>
        </p:spPr>
      </p:pic>
      <p:pic>
        <p:nvPicPr>
          <p:cNvPr id="189" name="Google Shape;189;p4"/>
          <p:cNvPicPr preferRelativeResize="0"/>
          <p:nvPr/>
        </p:nvPicPr>
        <p:blipFill rotWithShape="1">
          <a:blip r:embed="rId10">
            <a:alphaModFix/>
          </a:blip>
          <a:srcRect b="0" l="0" r="0" t="0"/>
          <a:stretch/>
        </p:blipFill>
        <p:spPr>
          <a:xfrm>
            <a:off x="3860345" y="1186791"/>
            <a:ext cx="1371600" cy="914400"/>
          </a:xfrm>
          <a:prstGeom prst="rect">
            <a:avLst/>
          </a:prstGeom>
          <a:noFill/>
          <a:ln>
            <a:noFill/>
          </a:ln>
        </p:spPr>
      </p:pic>
      <p:pic>
        <p:nvPicPr>
          <p:cNvPr id="190" name="Google Shape;190;p4"/>
          <p:cNvPicPr preferRelativeResize="0"/>
          <p:nvPr/>
        </p:nvPicPr>
        <p:blipFill rotWithShape="1">
          <a:blip r:embed="rId11">
            <a:alphaModFix/>
          </a:blip>
          <a:srcRect b="0" l="0" r="0" t="0"/>
          <a:stretch/>
        </p:blipFill>
        <p:spPr>
          <a:xfrm>
            <a:off x="5903838" y="2166508"/>
            <a:ext cx="1306199" cy="914400"/>
          </a:xfrm>
          <a:prstGeom prst="rect">
            <a:avLst/>
          </a:prstGeom>
          <a:noFill/>
          <a:ln>
            <a:noFill/>
          </a:ln>
        </p:spPr>
      </p:pic>
      <p:sp>
        <p:nvSpPr>
          <p:cNvPr id="191" name="Google Shape;191;p4"/>
          <p:cNvSpPr txBox="1"/>
          <p:nvPr/>
        </p:nvSpPr>
        <p:spPr>
          <a:xfrm>
            <a:off x="4954018" y="3336424"/>
            <a:ext cx="2633211" cy="1638921"/>
          </a:xfrm>
          <a:prstGeom prst="rect">
            <a:avLst/>
          </a:prstGeom>
          <a:noFill/>
          <a:ln>
            <a:noFill/>
          </a:ln>
        </p:spPr>
        <p:txBody>
          <a:bodyPr anchorCtr="0" anchor="ctr" bIns="91425" lIns="91425" spcFirstLastPara="1" rIns="91425" wrap="square" tIns="91425">
            <a:noAutofit/>
          </a:bodyPr>
          <a:lstStyle/>
          <a:p>
            <a:pPr indent="0" lvl="0" marL="76200" marR="0" rtl="0" algn="l">
              <a:lnSpc>
                <a:spcPct val="100000"/>
              </a:lnSpc>
              <a:spcBef>
                <a:spcPts val="600"/>
              </a:spcBef>
              <a:spcAft>
                <a:spcPts val="0"/>
              </a:spcAft>
              <a:buClr>
                <a:srgbClr val="1C4587"/>
              </a:buClr>
              <a:buSzPts val="2400"/>
              <a:buFont typeface="Hind"/>
              <a:buNone/>
            </a:pPr>
            <a:r>
              <a:rPr b="1" i="1" lang="en" sz="1400" u="none" cap="none" strike="noStrike">
                <a:solidFill>
                  <a:srgbClr val="FFFFFF"/>
                </a:solidFill>
                <a:latin typeface="Hind"/>
                <a:ea typeface="Hind"/>
                <a:cs typeface="Hind"/>
                <a:sym typeface="Hind"/>
              </a:rPr>
              <a:t>Future Focused Skillsets: </a:t>
            </a:r>
            <a:endParaRPr b="0" i="0" sz="1400" u="none" cap="none" strike="noStrike">
              <a:solidFill>
                <a:srgbClr val="000000"/>
              </a:solidFill>
              <a:latin typeface="Arial"/>
              <a:ea typeface="Arial"/>
              <a:cs typeface="Arial"/>
              <a:sym typeface="Arial"/>
            </a:endParaRPr>
          </a:p>
          <a:p>
            <a:pPr indent="0" lvl="0" marL="76200" marR="0" rtl="0" algn="l">
              <a:lnSpc>
                <a:spcPct val="100000"/>
              </a:lnSpc>
              <a:spcBef>
                <a:spcPts val="600"/>
              </a:spcBef>
              <a:spcAft>
                <a:spcPts val="0"/>
              </a:spcAft>
              <a:buClr>
                <a:srgbClr val="1C4587"/>
              </a:buClr>
              <a:buSzPts val="2400"/>
              <a:buFont typeface="Hind"/>
              <a:buNone/>
            </a:pPr>
            <a:r>
              <a:rPr b="1" i="1" lang="en" sz="1400" u="none" cap="none" strike="noStrike">
                <a:solidFill>
                  <a:srgbClr val="FFFFFF"/>
                </a:solidFill>
                <a:latin typeface="Hind"/>
                <a:ea typeface="Hind"/>
                <a:cs typeface="Hind"/>
                <a:sym typeface="Hind"/>
              </a:rPr>
              <a:t>Creativity</a:t>
            </a:r>
            <a:endParaRPr b="0" i="0" sz="1400" u="none" cap="none" strike="noStrike">
              <a:solidFill>
                <a:srgbClr val="000000"/>
              </a:solidFill>
              <a:latin typeface="Arial"/>
              <a:ea typeface="Arial"/>
              <a:cs typeface="Arial"/>
              <a:sym typeface="Arial"/>
            </a:endParaRPr>
          </a:p>
          <a:p>
            <a:pPr indent="0" lvl="0" marL="76200" marR="0" rtl="0" algn="l">
              <a:lnSpc>
                <a:spcPct val="100000"/>
              </a:lnSpc>
              <a:spcBef>
                <a:spcPts val="600"/>
              </a:spcBef>
              <a:spcAft>
                <a:spcPts val="0"/>
              </a:spcAft>
              <a:buClr>
                <a:srgbClr val="1C4587"/>
              </a:buClr>
              <a:buSzPts val="2400"/>
              <a:buFont typeface="Hind"/>
              <a:buNone/>
            </a:pPr>
            <a:r>
              <a:rPr b="1" i="1" lang="en" sz="1400" u="none" cap="none" strike="noStrike">
                <a:solidFill>
                  <a:srgbClr val="FFFFFF"/>
                </a:solidFill>
                <a:latin typeface="Hind"/>
                <a:ea typeface="Hind"/>
                <a:cs typeface="Hind"/>
                <a:sym typeface="Hind"/>
              </a:rPr>
              <a:t>Strategic thinking</a:t>
            </a:r>
            <a:endParaRPr b="0" i="0" sz="1400" u="none" cap="none" strike="noStrike">
              <a:solidFill>
                <a:srgbClr val="000000"/>
              </a:solidFill>
              <a:latin typeface="Arial"/>
              <a:ea typeface="Arial"/>
              <a:cs typeface="Arial"/>
              <a:sym typeface="Arial"/>
            </a:endParaRPr>
          </a:p>
          <a:p>
            <a:pPr indent="0" lvl="0" marL="76200" marR="0" rtl="0" algn="l">
              <a:lnSpc>
                <a:spcPct val="100000"/>
              </a:lnSpc>
              <a:spcBef>
                <a:spcPts val="600"/>
              </a:spcBef>
              <a:spcAft>
                <a:spcPts val="0"/>
              </a:spcAft>
              <a:buClr>
                <a:srgbClr val="1C4587"/>
              </a:buClr>
              <a:buSzPts val="2400"/>
              <a:buFont typeface="Hind"/>
              <a:buNone/>
            </a:pPr>
            <a:r>
              <a:rPr b="1" i="1" lang="en" sz="1400" u="none" cap="none" strike="noStrike">
                <a:solidFill>
                  <a:srgbClr val="FFFFFF"/>
                </a:solidFill>
                <a:latin typeface="Hind"/>
                <a:ea typeface="Hind"/>
                <a:cs typeface="Hind"/>
                <a:sym typeface="Hind"/>
              </a:rPr>
              <a:t>Complex Problem solving</a:t>
            </a:r>
            <a:endParaRPr b="0" i="0" sz="1400" u="none" cap="none" strike="noStrike">
              <a:solidFill>
                <a:srgbClr val="000000"/>
              </a:solidFill>
              <a:latin typeface="Arial"/>
              <a:ea typeface="Arial"/>
              <a:cs typeface="Arial"/>
              <a:sym typeface="Arial"/>
            </a:endParaRPr>
          </a:p>
          <a:p>
            <a:pPr indent="0" lvl="0" marL="76200" marR="0" rtl="0" algn="l">
              <a:lnSpc>
                <a:spcPct val="100000"/>
              </a:lnSpc>
              <a:spcBef>
                <a:spcPts val="600"/>
              </a:spcBef>
              <a:spcAft>
                <a:spcPts val="0"/>
              </a:spcAft>
              <a:buClr>
                <a:srgbClr val="1C4587"/>
              </a:buClr>
              <a:buSzPts val="2400"/>
              <a:buFont typeface="Hind"/>
              <a:buNone/>
            </a:pPr>
            <a:r>
              <a:rPr b="1" i="1" lang="en" sz="1400" u="none" cap="none" strike="noStrike">
                <a:solidFill>
                  <a:srgbClr val="FFFFFF"/>
                </a:solidFill>
                <a:latin typeface="Hind"/>
                <a:ea typeface="Hind"/>
                <a:cs typeface="Hind"/>
                <a:sym typeface="Hind"/>
              </a:rPr>
              <a:t>Critical thinking</a:t>
            </a:r>
            <a:endParaRPr b="0" i="0" sz="1400" u="none" cap="none" strike="noStrike">
              <a:solidFill>
                <a:srgbClr val="000000"/>
              </a:solidFill>
              <a:latin typeface="Arial"/>
              <a:ea typeface="Arial"/>
              <a:cs typeface="Arial"/>
              <a:sym typeface="Arial"/>
            </a:endParaRPr>
          </a:p>
          <a:p>
            <a:pPr indent="0" lvl="0" marL="76200" marR="0" rtl="0" algn="l">
              <a:lnSpc>
                <a:spcPct val="100000"/>
              </a:lnSpc>
              <a:spcBef>
                <a:spcPts val="600"/>
              </a:spcBef>
              <a:spcAft>
                <a:spcPts val="0"/>
              </a:spcAft>
              <a:buClr>
                <a:srgbClr val="1C4587"/>
              </a:buClr>
              <a:buSzPts val="2400"/>
              <a:buFont typeface="Hind"/>
              <a:buNone/>
            </a:pPr>
            <a:r>
              <a:rPr b="1" i="1" lang="en" sz="1400" u="none" cap="none" strike="noStrike">
                <a:solidFill>
                  <a:srgbClr val="FFFFFF"/>
                </a:solidFill>
                <a:latin typeface="Hind"/>
                <a:ea typeface="Hind"/>
                <a:cs typeface="Hind"/>
                <a:sym typeface="Hind"/>
              </a:rPr>
              <a:t>Out-of-the-box thinking </a:t>
            </a:r>
            <a:endParaRPr b="0" i="0" sz="1400" u="none" cap="none" strike="noStrike">
              <a:solidFill>
                <a:srgbClr val="000000"/>
              </a:solidFill>
              <a:latin typeface="Arial"/>
              <a:ea typeface="Arial"/>
              <a:cs typeface="Arial"/>
              <a:sym typeface="Arial"/>
            </a:endParaRPr>
          </a:p>
        </p:txBody>
      </p:sp>
      <p:sp>
        <p:nvSpPr>
          <p:cNvPr id="192" name="Google Shape;192;p4"/>
          <p:cNvSpPr txBox="1"/>
          <p:nvPr/>
        </p:nvSpPr>
        <p:spPr>
          <a:xfrm>
            <a:off x="1558281" y="3406214"/>
            <a:ext cx="2996412" cy="1638921"/>
          </a:xfrm>
          <a:prstGeom prst="rect">
            <a:avLst/>
          </a:prstGeom>
          <a:noFill/>
          <a:ln>
            <a:noFill/>
          </a:ln>
        </p:spPr>
        <p:txBody>
          <a:bodyPr anchorCtr="0" anchor="ctr" bIns="91425" lIns="91425" spcFirstLastPara="1" rIns="91425" wrap="square" tIns="91425">
            <a:noAutofit/>
          </a:bodyPr>
          <a:lstStyle/>
          <a:p>
            <a:pPr indent="0" lvl="0" marL="76200" marR="0" rtl="0" algn="ctr">
              <a:lnSpc>
                <a:spcPct val="100000"/>
              </a:lnSpc>
              <a:spcBef>
                <a:spcPts val="600"/>
              </a:spcBef>
              <a:spcAft>
                <a:spcPts val="0"/>
              </a:spcAft>
              <a:buClr>
                <a:srgbClr val="1C4587"/>
              </a:buClr>
              <a:buSzPts val="2400"/>
              <a:buFont typeface="Hind"/>
              <a:buNone/>
            </a:pPr>
            <a:r>
              <a:rPr b="1" i="1" lang="en" sz="1400" u="none" cap="none" strike="noStrike">
                <a:solidFill>
                  <a:srgbClr val="FFFFFF"/>
                </a:solidFill>
                <a:latin typeface="Hind"/>
                <a:ea typeface="Hind"/>
                <a:cs typeface="Hind"/>
                <a:sym typeface="Hind"/>
              </a:rPr>
              <a:t>20-30% of the population</a:t>
            </a:r>
            <a:endParaRPr b="0" i="0" sz="1400" u="none" cap="none" strike="noStrike">
              <a:solidFill>
                <a:srgbClr val="000000"/>
              </a:solidFill>
              <a:latin typeface="Arial"/>
              <a:ea typeface="Arial"/>
              <a:cs typeface="Arial"/>
              <a:sym typeface="Arial"/>
            </a:endParaRPr>
          </a:p>
          <a:p>
            <a:pPr indent="0" lvl="0" marL="76200" marR="0" rtl="0" algn="ctr">
              <a:lnSpc>
                <a:spcPct val="100000"/>
              </a:lnSpc>
              <a:spcBef>
                <a:spcPts val="600"/>
              </a:spcBef>
              <a:spcAft>
                <a:spcPts val="0"/>
              </a:spcAft>
              <a:buClr>
                <a:srgbClr val="1C4587"/>
              </a:buClr>
              <a:buSzPts val="2400"/>
              <a:buFont typeface="Hind"/>
              <a:buNone/>
            </a:pPr>
            <a:r>
              <a:t/>
            </a:r>
            <a:endParaRPr b="1" i="1" sz="1400" u="none" cap="none" strike="noStrike">
              <a:solidFill>
                <a:srgbClr val="FFFFFF"/>
              </a:solidFill>
              <a:latin typeface="Hind"/>
              <a:ea typeface="Hind"/>
              <a:cs typeface="Hind"/>
              <a:sym typeface="Hind"/>
            </a:endParaRPr>
          </a:p>
          <a:p>
            <a:pPr indent="0" lvl="0" marL="76200" marR="0" rtl="0" algn="ctr">
              <a:lnSpc>
                <a:spcPct val="100000"/>
              </a:lnSpc>
              <a:spcBef>
                <a:spcPts val="600"/>
              </a:spcBef>
              <a:spcAft>
                <a:spcPts val="0"/>
              </a:spcAft>
              <a:buClr>
                <a:srgbClr val="1C4587"/>
              </a:buClr>
              <a:buSzPts val="2400"/>
              <a:buFont typeface="Hind"/>
              <a:buNone/>
            </a:pPr>
            <a:r>
              <a:rPr b="1" i="1" lang="en" sz="1400" u="none" cap="none" strike="noStrike">
                <a:solidFill>
                  <a:srgbClr val="FFFFFF"/>
                </a:solidFill>
                <a:latin typeface="Hind"/>
                <a:ea typeface="Hind"/>
                <a:cs typeface="Hind"/>
                <a:sym typeface="Hind"/>
              </a:rPr>
              <a:t>Typically under 35</a:t>
            </a:r>
            <a:endParaRPr b="0" i="0" sz="1400" u="none" cap="none" strike="noStrike">
              <a:solidFill>
                <a:srgbClr val="000000"/>
              </a:solidFill>
              <a:latin typeface="Arial"/>
              <a:ea typeface="Arial"/>
              <a:cs typeface="Arial"/>
              <a:sym typeface="Arial"/>
            </a:endParaRPr>
          </a:p>
          <a:p>
            <a:pPr indent="0" lvl="0" marL="76200" marR="0" rtl="0" algn="ctr">
              <a:lnSpc>
                <a:spcPct val="100000"/>
              </a:lnSpc>
              <a:spcBef>
                <a:spcPts val="600"/>
              </a:spcBef>
              <a:spcAft>
                <a:spcPts val="0"/>
              </a:spcAft>
              <a:buClr>
                <a:srgbClr val="1C4587"/>
              </a:buClr>
              <a:buSzPts val="2400"/>
              <a:buFont typeface="Hind"/>
              <a:buNone/>
            </a:pPr>
            <a:r>
              <a:t/>
            </a:r>
            <a:endParaRPr b="1" i="1" sz="1400" u="none" cap="none" strike="noStrike">
              <a:solidFill>
                <a:srgbClr val="FFFFFF"/>
              </a:solidFill>
              <a:latin typeface="Hind"/>
              <a:ea typeface="Hind"/>
              <a:cs typeface="Hind"/>
              <a:sym typeface="Hind"/>
            </a:endParaRPr>
          </a:p>
          <a:p>
            <a:pPr indent="0" lvl="0" marL="76200" marR="0" rtl="0" algn="ctr">
              <a:lnSpc>
                <a:spcPct val="100000"/>
              </a:lnSpc>
              <a:spcBef>
                <a:spcPts val="600"/>
              </a:spcBef>
              <a:spcAft>
                <a:spcPts val="0"/>
              </a:spcAft>
              <a:buClr>
                <a:srgbClr val="1C4587"/>
              </a:buClr>
              <a:buSzPts val="2400"/>
              <a:buFont typeface="Hind"/>
              <a:buNone/>
            </a:pPr>
            <a:r>
              <a:rPr b="1" i="1" lang="en" sz="1400" u="none" cap="none" strike="noStrike">
                <a:solidFill>
                  <a:srgbClr val="FFFFFF"/>
                </a:solidFill>
                <a:latin typeface="Hind"/>
                <a:ea typeface="Hind"/>
                <a:cs typeface="Hind"/>
                <a:sym typeface="Hind"/>
              </a:rPr>
              <a:t>Don’t all identify as disabled just differently wired</a:t>
            </a:r>
            <a:endParaRPr b="0" i="0" sz="1400" u="none" cap="none" strike="noStrike">
              <a:solidFill>
                <a:srgbClr val="000000"/>
              </a:solidFill>
              <a:latin typeface="Arial"/>
              <a:ea typeface="Arial"/>
              <a:cs typeface="Arial"/>
              <a:sym typeface="Arial"/>
            </a:endParaRPr>
          </a:p>
          <a:p>
            <a:pPr indent="0" lvl="0" marL="76200" marR="0" rtl="0" algn="ctr">
              <a:lnSpc>
                <a:spcPct val="100000"/>
              </a:lnSpc>
              <a:spcBef>
                <a:spcPts val="600"/>
              </a:spcBef>
              <a:spcAft>
                <a:spcPts val="0"/>
              </a:spcAft>
              <a:buClr>
                <a:srgbClr val="1C4587"/>
              </a:buClr>
              <a:buSzPts val="2400"/>
              <a:buFont typeface="Hind"/>
              <a:buNone/>
            </a:pPr>
            <a:r>
              <a:t/>
            </a:r>
            <a:endParaRPr b="1" i="1" sz="1400" u="none" cap="none" strike="noStrike">
              <a:solidFill>
                <a:srgbClr val="FFFFFF"/>
              </a:solidFill>
              <a:latin typeface="Hind"/>
              <a:ea typeface="Hind"/>
              <a:cs typeface="Hind"/>
              <a:sym typeface="Hi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
          <p:cNvSpPr txBox="1"/>
          <p:nvPr>
            <p:ph type="title"/>
          </p:nvPr>
        </p:nvSpPr>
        <p:spPr>
          <a:xfrm>
            <a:off x="555037" y="131704"/>
            <a:ext cx="6484151" cy="926292"/>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rPr i="1" lang="en" sz="2800"/>
              <a:t>Attracting &amp; Hiring Neurodivergent (ND) Talent</a:t>
            </a:r>
            <a:endParaRPr i="1" sz="2800"/>
          </a:p>
        </p:txBody>
      </p:sp>
      <p:sp>
        <p:nvSpPr>
          <p:cNvPr id="198" name="Google Shape;198;p5"/>
          <p:cNvSpPr txBox="1"/>
          <p:nvPr>
            <p:ph idx="1" type="body"/>
          </p:nvPr>
        </p:nvSpPr>
        <p:spPr>
          <a:xfrm>
            <a:off x="972563" y="1359148"/>
            <a:ext cx="5972100" cy="27645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600"/>
              </a:spcBef>
              <a:spcAft>
                <a:spcPts val="0"/>
              </a:spcAft>
              <a:buClr>
                <a:srgbClr val="FFFFFF"/>
              </a:buClr>
              <a:buSzPts val="1000"/>
              <a:buChar char="›"/>
            </a:pPr>
            <a:r>
              <a:rPr lang="en" sz="1000">
                <a:solidFill>
                  <a:srgbClr val="FFFFFF"/>
                </a:solidFill>
              </a:rPr>
              <a:t>Companies should endeavor to make their hiring and interviewing process accessible and welcoming to those that are neurodivergent.</a:t>
            </a:r>
            <a:br>
              <a:rPr lang="en" sz="1000">
                <a:solidFill>
                  <a:srgbClr val="FFFFFF"/>
                </a:solidFill>
              </a:rPr>
            </a:br>
            <a:endParaRPr sz="1000">
              <a:solidFill>
                <a:srgbClr val="FFFFFF"/>
              </a:solidFill>
            </a:endParaRPr>
          </a:p>
          <a:p>
            <a:pPr indent="-292100" lvl="0" marL="457200" rtl="0" algn="l">
              <a:lnSpc>
                <a:spcPct val="100000"/>
              </a:lnSpc>
              <a:spcBef>
                <a:spcPts val="0"/>
              </a:spcBef>
              <a:spcAft>
                <a:spcPts val="0"/>
              </a:spcAft>
              <a:buClr>
                <a:srgbClr val="FFFFFF"/>
              </a:buClr>
              <a:buSzPts val="1000"/>
              <a:buChar char="›"/>
            </a:pPr>
            <a:r>
              <a:rPr lang="en" sz="1000">
                <a:solidFill>
                  <a:srgbClr val="FFFFFF"/>
                </a:solidFill>
              </a:rPr>
              <a:t>When hiring neurodivergent talent, understand that the traditional interviewing process may be significantly more challenging.</a:t>
            </a:r>
            <a:br>
              <a:rPr lang="en" sz="1000">
                <a:solidFill>
                  <a:srgbClr val="FFFFFF"/>
                </a:solidFill>
              </a:rPr>
            </a:br>
            <a:endParaRPr sz="1000">
              <a:solidFill>
                <a:srgbClr val="FFFFFF"/>
              </a:solidFill>
            </a:endParaRPr>
          </a:p>
          <a:p>
            <a:pPr indent="-292100" lvl="0" marL="457200" rtl="0" algn="l">
              <a:spcBef>
                <a:spcPts val="0"/>
              </a:spcBef>
              <a:spcAft>
                <a:spcPts val="0"/>
              </a:spcAft>
              <a:buClr>
                <a:srgbClr val="FFFFFF"/>
              </a:buClr>
              <a:buSzPts val="1000"/>
              <a:buChar char="›"/>
            </a:pPr>
            <a:r>
              <a:rPr lang="en" sz="1000">
                <a:solidFill>
                  <a:srgbClr val="FFFFFF"/>
                </a:solidFill>
              </a:rPr>
              <a:t>Retaining neurodivergent talent is something that many companies struggle with. </a:t>
            </a:r>
            <a:br>
              <a:rPr lang="en" sz="1000">
                <a:solidFill>
                  <a:srgbClr val="FFFFFF"/>
                </a:solidFill>
              </a:rPr>
            </a:br>
            <a:endParaRPr sz="1000">
              <a:solidFill>
                <a:srgbClr val="FFFFFF"/>
              </a:solidFill>
            </a:endParaRPr>
          </a:p>
          <a:p>
            <a:pPr indent="-292100" lvl="0" marL="457200" rtl="0" algn="l">
              <a:lnSpc>
                <a:spcPct val="100000"/>
              </a:lnSpc>
              <a:spcBef>
                <a:spcPts val="0"/>
              </a:spcBef>
              <a:spcAft>
                <a:spcPts val="0"/>
              </a:spcAft>
              <a:buClr>
                <a:srgbClr val="FFFFFF"/>
              </a:buClr>
              <a:buSzPts val="1000"/>
              <a:buChar char="›"/>
            </a:pPr>
            <a:r>
              <a:rPr lang="en" sz="1000">
                <a:solidFill>
                  <a:srgbClr val="FFFFFF"/>
                </a:solidFill>
              </a:rPr>
              <a:t>While many of today’s open source organizations are constructing neurodivergent hiring initiatives, please do have procedures and processes in place that will ensure smooth and successful </a:t>
            </a:r>
            <a:r>
              <a:rPr lang="en" sz="1000">
                <a:solidFill>
                  <a:srgbClr val="FFFFFF"/>
                </a:solidFill>
              </a:rPr>
              <a:t>onboarding</a:t>
            </a:r>
            <a:r>
              <a:rPr lang="en" sz="1000">
                <a:solidFill>
                  <a:srgbClr val="FFFFFF"/>
                </a:solidFill>
              </a:rPr>
              <a:t> and long term retention of your neurodivergent talent. </a:t>
            </a:r>
            <a:br>
              <a:rPr lang="en" sz="1000">
                <a:solidFill>
                  <a:srgbClr val="FFFFFF"/>
                </a:solidFill>
              </a:rPr>
            </a:br>
            <a:endParaRPr sz="1000">
              <a:solidFill>
                <a:srgbClr val="FFFFFF"/>
              </a:solidFill>
            </a:endParaRPr>
          </a:p>
          <a:p>
            <a:pPr indent="-292100" lvl="0" marL="457200" rtl="0" algn="l">
              <a:lnSpc>
                <a:spcPct val="100000"/>
              </a:lnSpc>
              <a:spcBef>
                <a:spcPts val="0"/>
              </a:spcBef>
              <a:spcAft>
                <a:spcPts val="0"/>
              </a:spcAft>
              <a:buClr>
                <a:srgbClr val="FFFFFF"/>
              </a:buClr>
              <a:buSzPts val="1000"/>
              <a:buChar char="›"/>
            </a:pPr>
            <a:r>
              <a:rPr lang="en" sz="1000">
                <a:solidFill>
                  <a:srgbClr val="FFFFFF"/>
                </a:solidFill>
              </a:rPr>
              <a:t>These can include: The ability to work from home, flexible working hours, limiting required in-person or virtual meeting attendance, an </a:t>
            </a:r>
            <a:r>
              <a:rPr lang="en" sz="1000">
                <a:solidFill>
                  <a:srgbClr val="FFFFFF"/>
                </a:solidFill>
              </a:rPr>
              <a:t>accommodating</a:t>
            </a:r>
            <a:r>
              <a:rPr lang="en" sz="1000">
                <a:solidFill>
                  <a:srgbClr val="FFFFFF"/>
                </a:solidFill>
              </a:rPr>
              <a:t> sensory office environment, and understanding that while some neurodivergent people may come across as ‘anti-social’ this is often not true. </a:t>
            </a:r>
            <a:br>
              <a:rPr lang="en" sz="1000">
                <a:solidFill>
                  <a:srgbClr val="FFFFFF"/>
                </a:solidFill>
              </a:rPr>
            </a:br>
            <a:br>
              <a:rPr lang="en" sz="1000">
                <a:solidFill>
                  <a:srgbClr val="FFFFFF"/>
                </a:solidFill>
              </a:rPr>
            </a:br>
            <a:endParaRPr sz="900">
              <a:solidFill>
                <a:srgbClr val="FFFFFF"/>
              </a:solidFill>
            </a:endParaRPr>
          </a:p>
        </p:txBody>
      </p:sp>
      <p:sp>
        <p:nvSpPr>
          <p:cNvPr id="199" name="Google Shape;199;p5"/>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6"/>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i="1" lang="en" sz="2800"/>
              <a:t>Recruiting and Interviewing Neurodivergent (ND) Talent</a:t>
            </a:r>
            <a:br>
              <a:rPr i="1" lang="en" sz="2800"/>
            </a:br>
            <a:endParaRPr i="1" sz="2800"/>
          </a:p>
        </p:txBody>
      </p:sp>
      <p:sp>
        <p:nvSpPr>
          <p:cNvPr id="205" name="Google Shape;205;p6"/>
          <p:cNvSpPr txBox="1"/>
          <p:nvPr>
            <p:ph idx="1" type="body"/>
          </p:nvPr>
        </p:nvSpPr>
        <p:spPr>
          <a:xfrm>
            <a:off x="1145838" y="1280398"/>
            <a:ext cx="5972100" cy="27645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600"/>
              </a:spcBef>
              <a:spcAft>
                <a:spcPts val="0"/>
              </a:spcAft>
              <a:buSzPts val="1200"/>
              <a:buChar char="›"/>
            </a:pPr>
            <a:r>
              <a:rPr lang="en" sz="1200"/>
              <a:t>Ask yourself: Are your job descriptions, tasks, and daily work/life balance welcoming to those that are neurodivergent?</a:t>
            </a:r>
            <a:br>
              <a:rPr lang="en" sz="1200"/>
            </a:br>
            <a:endParaRPr sz="1200"/>
          </a:p>
          <a:p>
            <a:pPr indent="-304800" lvl="0" marL="457200" rtl="0" algn="l">
              <a:lnSpc>
                <a:spcPct val="100000"/>
              </a:lnSpc>
              <a:spcBef>
                <a:spcPts val="600"/>
              </a:spcBef>
              <a:spcAft>
                <a:spcPts val="0"/>
              </a:spcAft>
              <a:buSzPts val="1200"/>
              <a:buChar char="›"/>
            </a:pPr>
            <a:r>
              <a:rPr lang="en" sz="1200"/>
              <a:t>Make sure that recruiters and interviewing/hiring managers are aware of what neurodiversity is, and what challenges are present for neurodivergent job candidates when interviewing. </a:t>
            </a:r>
            <a:br>
              <a:rPr lang="en" sz="1200"/>
            </a:br>
            <a:endParaRPr sz="1200"/>
          </a:p>
          <a:p>
            <a:pPr indent="-304800" lvl="0" marL="457200" rtl="0" algn="l">
              <a:lnSpc>
                <a:spcPct val="100000"/>
              </a:lnSpc>
              <a:spcBef>
                <a:spcPts val="600"/>
              </a:spcBef>
              <a:spcAft>
                <a:spcPts val="0"/>
              </a:spcAft>
              <a:buSzPts val="1200"/>
              <a:buChar char="›"/>
            </a:pPr>
            <a:r>
              <a:rPr lang="en" sz="1200"/>
              <a:t>Interviewing for ‘culture fit’ is a biased hiring practice that allows companies to continue only hiring neurotypical talent that answers questions how the company expects them answered [usually to fit a neurotypical thought process], rather than allowing for neurodivergent talent to answer questions how they see fit. </a:t>
            </a:r>
            <a:br>
              <a:rPr lang="en" sz="1200"/>
            </a:br>
            <a:endParaRPr sz="1200"/>
          </a:p>
          <a:p>
            <a:pPr indent="-304800" lvl="0" marL="457200" rtl="0" algn="l">
              <a:lnSpc>
                <a:spcPct val="100000"/>
              </a:lnSpc>
              <a:spcBef>
                <a:spcPts val="600"/>
              </a:spcBef>
              <a:spcAft>
                <a:spcPts val="0"/>
              </a:spcAft>
              <a:buSzPts val="1200"/>
              <a:buChar char="›"/>
            </a:pPr>
            <a:r>
              <a:rPr lang="en" sz="1200"/>
              <a:t>Many neurodivergent individuals are made extremely uncomfortable by traditional SMART-style or overly personal interview questions. If possible, avoid these and get to know us as individuals.</a:t>
            </a:r>
            <a:endParaRPr/>
          </a:p>
        </p:txBody>
      </p:sp>
      <p:sp>
        <p:nvSpPr>
          <p:cNvPr id="206" name="Google Shape;206;p6"/>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7"/>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i="1" lang="en" sz="2400"/>
              <a:t>Organisational procedures and the barriers they present to ND talent </a:t>
            </a:r>
            <a:br>
              <a:rPr lang="en"/>
            </a:br>
            <a:endParaRPr/>
          </a:p>
        </p:txBody>
      </p:sp>
      <p:sp>
        <p:nvSpPr>
          <p:cNvPr id="212" name="Google Shape;212;p7"/>
          <p:cNvSpPr txBox="1"/>
          <p:nvPr>
            <p:ph idx="1" type="body"/>
          </p:nvPr>
        </p:nvSpPr>
        <p:spPr>
          <a:xfrm>
            <a:off x="1067088" y="1428523"/>
            <a:ext cx="5972100" cy="27645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600"/>
              </a:spcBef>
              <a:spcAft>
                <a:spcPts val="0"/>
              </a:spcAft>
              <a:buSzPts val="1200"/>
              <a:buChar char="›"/>
            </a:pPr>
            <a:r>
              <a:rPr lang="en" sz="1200"/>
              <a:t>Having accessible company policies and procedures that are welcoming to those that are neurodivergent. </a:t>
            </a:r>
            <a:br>
              <a:rPr lang="en" sz="1200"/>
            </a:br>
            <a:endParaRPr sz="1200"/>
          </a:p>
          <a:p>
            <a:pPr indent="-304800" lvl="0" marL="457200" rtl="0" algn="l">
              <a:lnSpc>
                <a:spcPct val="100000"/>
              </a:lnSpc>
              <a:spcBef>
                <a:spcPts val="600"/>
              </a:spcBef>
              <a:spcAft>
                <a:spcPts val="0"/>
              </a:spcAft>
              <a:buSzPts val="1200"/>
              <a:buChar char="›"/>
            </a:pPr>
            <a:r>
              <a:rPr lang="en" sz="1200"/>
              <a:t>If your company operates entirely within a 25-page online only handbook they expect people to read to understand how to do their job, this is inaccessible to neurodivergent talent. </a:t>
            </a:r>
            <a:br>
              <a:rPr lang="en" sz="1200"/>
            </a:br>
            <a:endParaRPr sz="1200"/>
          </a:p>
          <a:p>
            <a:pPr indent="-304800" lvl="0" marL="457200" rtl="0" algn="l">
              <a:lnSpc>
                <a:spcPct val="100000"/>
              </a:lnSpc>
              <a:spcBef>
                <a:spcPts val="600"/>
              </a:spcBef>
              <a:spcAft>
                <a:spcPts val="0"/>
              </a:spcAft>
              <a:buSzPts val="1200"/>
              <a:buChar char="›"/>
            </a:pPr>
            <a:r>
              <a:rPr lang="en" sz="1200">
                <a:solidFill>
                  <a:schemeClr val="lt1"/>
                </a:solidFill>
              </a:rPr>
              <a:t>When you send instructions to people, consider how they prefer to digest information. Lengthy emails can be difficult to parse. </a:t>
            </a:r>
            <a:r>
              <a:rPr lang="en" sz="1200"/>
              <a:t>Consider having audio, video, and other documentation versions available, rather than having key information only available via reading. </a:t>
            </a:r>
            <a:br>
              <a:rPr lang="en" sz="1200"/>
            </a:br>
            <a:endParaRPr sz="1200"/>
          </a:p>
          <a:p>
            <a:pPr indent="-228600" lvl="0" marL="457200" rtl="0" algn="l">
              <a:lnSpc>
                <a:spcPct val="100000"/>
              </a:lnSpc>
              <a:spcBef>
                <a:spcPts val="0"/>
              </a:spcBef>
              <a:spcAft>
                <a:spcPts val="0"/>
              </a:spcAft>
              <a:buSzPts val="1200"/>
              <a:buNone/>
            </a:pPr>
            <a:r>
              <a:t/>
            </a:r>
            <a:endParaRPr sz="1200"/>
          </a:p>
          <a:p>
            <a:pPr indent="-304800" lvl="0" marL="457200" rtl="0" algn="l">
              <a:lnSpc>
                <a:spcPct val="100000"/>
              </a:lnSpc>
              <a:spcBef>
                <a:spcPts val="0"/>
              </a:spcBef>
              <a:spcAft>
                <a:spcPts val="0"/>
              </a:spcAft>
              <a:buSzPts val="1200"/>
              <a:buChar char="›"/>
            </a:pPr>
            <a:r>
              <a:rPr lang="en" sz="1200"/>
              <a:t>Make important information available in a variety of formats. This can include video, audio, GitHub/GitLab issues, Google Docs, transcripts, on the web, and via EMail/Slack.</a:t>
            </a:r>
            <a:endParaRPr sz="1200"/>
          </a:p>
          <a:p>
            <a:pPr indent="0" lvl="0" marL="457200" rtl="0" algn="l">
              <a:lnSpc>
                <a:spcPct val="100000"/>
              </a:lnSpc>
              <a:spcBef>
                <a:spcPts val="0"/>
              </a:spcBef>
              <a:spcAft>
                <a:spcPts val="0"/>
              </a:spcAft>
              <a:buNone/>
            </a:pPr>
            <a:r>
              <a:t/>
            </a:r>
            <a:endParaRPr sz="1200"/>
          </a:p>
        </p:txBody>
      </p:sp>
      <p:sp>
        <p:nvSpPr>
          <p:cNvPr id="213" name="Google Shape;213;p7"/>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8"/>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219" name="Google Shape;219;p8"/>
          <p:cNvSpPr txBox="1"/>
          <p:nvPr>
            <p:ph idx="4294967295" type="title"/>
          </p:nvPr>
        </p:nvSpPr>
        <p:spPr>
          <a:xfrm>
            <a:off x="0" y="302935"/>
            <a:ext cx="7038975" cy="636587"/>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3000"/>
              <a:buFont typeface="Hind"/>
              <a:buNone/>
            </a:pPr>
            <a:r>
              <a:rPr i="1" lang="en" sz="2800"/>
              <a:t>Organisations with Neurodiversity specific programs </a:t>
            </a:r>
            <a:endParaRPr i="1" sz="2800"/>
          </a:p>
        </p:txBody>
      </p:sp>
      <p:pic>
        <p:nvPicPr>
          <p:cNvPr descr="Hewlett Packard.gif" id="220" name="Google Shape;220;p8"/>
          <p:cNvPicPr preferRelativeResize="0"/>
          <p:nvPr/>
        </p:nvPicPr>
        <p:blipFill rotWithShape="1">
          <a:blip r:embed="rId3">
            <a:alphaModFix/>
          </a:blip>
          <a:srcRect b="0" l="0" r="0" t="0"/>
          <a:stretch/>
        </p:blipFill>
        <p:spPr>
          <a:xfrm>
            <a:off x="5304296" y="886083"/>
            <a:ext cx="1711827" cy="1711827"/>
          </a:xfrm>
          <a:prstGeom prst="rect">
            <a:avLst/>
          </a:prstGeom>
          <a:noFill/>
          <a:ln>
            <a:noFill/>
          </a:ln>
        </p:spPr>
      </p:pic>
      <p:pic>
        <p:nvPicPr>
          <p:cNvPr descr="Microsoft.png" id="221" name="Google Shape;221;p8"/>
          <p:cNvPicPr preferRelativeResize="0"/>
          <p:nvPr/>
        </p:nvPicPr>
        <p:blipFill rotWithShape="1">
          <a:blip r:embed="rId4">
            <a:alphaModFix/>
          </a:blip>
          <a:srcRect b="0" l="0" r="0" t="0"/>
          <a:stretch/>
        </p:blipFill>
        <p:spPr>
          <a:xfrm>
            <a:off x="173175" y="1073642"/>
            <a:ext cx="2759532" cy="1235611"/>
          </a:xfrm>
          <a:prstGeom prst="rect">
            <a:avLst/>
          </a:prstGeom>
          <a:noFill/>
          <a:ln>
            <a:noFill/>
          </a:ln>
        </p:spPr>
      </p:pic>
      <p:pic>
        <p:nvPicPr>
          <p:cNvPr descr="SAP.png" id="222" name="Google Shape;222;p8"/>
          <p:cNvPicPr preferRelativeResize="0"/>
          <p:nvPr/>
        </p:nvPicPr>
        <p:blipFill rotWithShape="1">
          <a:blip r:embed="rId5">
            <a:alphaModFix/>
          </a:blip>
          <a:srcRect b="0" l="0" r="0" t="0"/>
          <a:stretch/>
        </p:blipFill>
        <p:spPr>
          <a:xfrm>
            <a:off x="3198074" y="851538"/>
            <a:ext cx="1774286" cy="1774286"/>
          </a:xfrm>
          <a:prstGeom prst="rect">
            <a:avLst/>
          </a:prstGeom>
          <a:noFill/>
          <a:ln>
            <a:noFill/>
          </a:ln>
        </p:spPr>
      </p:pic>
      <p:pic>
        <p:nvPicPr>
          <p:cNvPr descr="IBM.jpg" id="223" name="Google Shape;223;p8"/>
          <p:cNvPicPr preferRelativeResize="0"/>
          <p:nvPr/>
        </p:nvPicPr>
        <p:blipFill rotWithShape="1">
          <a:blip r:embed="rId6">
            <a:alphaModFix/>
          </a:blip>
          <a:srcRect b="0" l="0" r="0" t="0"/>
          <a:stretch/>
        </p:blipFill>
        <p:spPr>
          <a:xfrm>
            <a:off x="1154499" y="2883207"/>
            <a:ext cx="2669781" cy="1507134"/>
          </a:xfrm>
          <a:prstGeom prst="rect">
            <a:avLst/>
          </a:prstGeom>
          <a:noFill/>
          <a:ln>
            <a:noFill/>
          </a:ln>
        </p:spPr>
      </p:pic>
      <p:pic>
        <p:nvPicPr>
          <p:cNvPr descr="BBC-Logo.jpg" id="224" name="Google Shape;224;p8"/>
          <p:cNvPicPr preferRelativeResize="0"/>
          <p:nvPr/>
        </p:nvPicPr>
        <p:blipFill rotWithShape="1">
          <a:blip r:embed="rId7">
            <a:alphaModFix/>
          </a:blip>
          <a:srcRect b="0" l="0" r="0" t="0"/>
          <a:stretch/>
        </p:blipFill>
        <p:spPr>
          <a:xfrm>
            <a:off x="4098474" y="2871259"/>
            <a:ext cx="1731976" cy="1731976"/>
          </a:xfrm>
          <a:prstGeom prst="rect">
            <a:avLst/>
          </a:prstGeom>
          <a:noFill/>
          <a:ln>
            <a:noFill/>
          </a:ln>
        </p:spPr>
      </p:pic>
      <p:pic>
        <p:nvPicPr>
          <p:cNvPr descr="dell-symbol.jpg" id="225" name="Google Shape;225;p8"/>
          <p:cNvPicPr preferRelativeResize="0"/>
          <p:nvPr/>
        </p:nvPicPr>
        <p:blipFill rotWithShape="1">
          <a:blip r:embed="rId8">
            <a:alphaModFix/>
          </a:blip>
          <a:srcRect b="0" l="0" r="0" t="0"/>
          <a:stretch/>
        </p:blipFill>
        <p:spPr>
          <a:xfrm>
            <a:off x="6132287" y="2828834"/>
            <a:ext cx="2110674" cy="170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9"/>
          <p:cNvSpPr txBox="1"/>
          <p:nvPr>
            <p:ph type="title"/>
          </p:nvPr>
        </p:nvSpPr>
        <p:spPr>
          <a:xfrm>
            <a:off x="220400" y="127757"/>
            <a:ext cx="5972100" cy="636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i="1" lang="en"/>
              <a:t>Workspace &amp; Culture</a:t>
            </a:r>
            <a:endParaRPr i="1"/>
          </a:p>
        </p:txBody>
      </p:sp>
      <p:sp>
        <p:nvSpPr>
          <p:cNvPr id="231" name="Google Shape;231;p9"/>
          <p:cNvSpPr txBox="1"/>
          <p:nvPr>
            <p:ph idx="12" type="sldNum"/>
          </p:nvPr>
        </p:nvSpPr>
        <p:spPr>
          <a:xfrm>
            <a:off x="8556775" y="4812625"/>
            <a:ext cx="587100" cy="3309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pic>
        <p:nvPicPr>
          <p:cNvPr descr="BBC_Cape_Brain_Update_Presentation.png" id="232" name="Google Shape;232;p9"/>
          <p:cNvPicPr preferRelativeResize="0"/>
          <p:nvPr/>
        </p:nvPicPr>
        <p:blipFill rotWithShape="1">
          <a:blip r:embed="rId3">
            <a:alphaModFix/>
          </a:blip>
          <a:srcRect b="0" l="0" r="0" t="0"/>
          <a:stretch/>
        </p:blipFill>
        <p:spPr>
          <a:xfrm>
            <a:off x="1998896" y="763757"/>
            <a:ext cx="4336828" cy="2439940"/>
          </a:xfrm>
          <a:prstGeom prst="rect">
            <a:avLst/>
          </a:prstGeom>
          <a:noFill/>
          <a:ln>
            <a:noFill/>
          </a:ln>
        </p:spPr>
      </p:pic>
      <p:sp>
        <p:nvSpPr>
          <p:cNvPr id="233" name="Google Shape;233;p9"/>
          <p:cNvSpPr txBox="1"/>
          <p:nvPr/>
        </p:nvSpPr>
        <p:spPr>
          <a:xfrm>
            <a:off x="1211658" y="3490230"/>
            <a:ext cx="5839313" cy="13849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Creating a Positive Environment – A creative initiative exploring attitudes toward Neurodiversity in the workplace.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Promote Understanding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Provide Training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Positive Action for Success</a:t>
            </a:r>
            <a:endParaRPr b="0" i="0" sz="1400" u="none" cap="none" strike="noStrike">
              <a:solidFill>
                <a:srgbClr val="000000"/>
              </a:solidFill>
              <a:latin typeface="Arial"/>
              <a:ea typeface="Arial"/>
              <a:cs typeface="Arial"/>
              <a:sym typeface="Arial"/>
            </a:endParaRPr>
          </a:p>
        </p:txBody>
      </p:sp>
      <p:sp>
        <p:nvSpPr>
          <p:cNvPr id="234" name="Google Shape;234;p9"/>
          <p:cNvSpPr txBox="1"/>
          <p:nvPr/>
        </p:nvSpPr>
        <p:spPr>
          <a:xfrm>
            <a:off x="6192500" y="4551015"/>
            <a:ext cx="2675974"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Twitter: @BBCCape</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